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16CF1-4A25-4769-8E70-143131838F48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1F55-DD45-4141-8761-81D3EE03485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00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51F55-DD45-4141-8761-81D3EE03485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93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4A61A8-8359-451A-8B98-05D38BFE6315}" type="datetimeFigureOut">
              <a:rPr lang="it-IT" smtClean="0"/>
              <a:pPr/>
              <a:t>31/01/2022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E41BF0-719F-4F2B-814B-CC51B53D585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Viaggio attraverso storie  di uomini sconosciuti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err="1"/>
              <a:t>Shoa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6255860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355" y="548680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Helena </a:t>
            </a:r>
            <a:r>
              <a:rPr lang="it-IT" b="1" u="sng" dirty="0" err="1"/>
              <a:t>Dunicz</a:t>
            </a:r>
            <a:r>
              <a:rPr lang="it-IT" b="1" u="sng" dirty="0"/>
              <a:t> </a:t>
            </a:r>
            <a:r>
              <a:rPr lang="it-IT" b="1" u="sng" dirty="0" err="1"/>
              <a:t>Niwinska</a:t>
            </a:r>
            <a:r>
              <a:rPr lang="it-IT" dirty="0"/>
              <a:t>, nata nel 1915, a Vienna, numero di campo 64118, violinista polacca, traduttrice di letteratura della musica classica. La sua casa era a Lviv, dove visse fino al 1943 con i suoi genitori e fratelli. Fu deportata ad Auschwitz il 3 ottobre. Come violinista divenne membro dell’Orchestra nel campo di Auschwitz II-Birkenau. Sua madre morì due mesi dopo, a dicembre 1943. Nel gennaio 1945, durante la “marcia della morte”, Helena è stata trasferita in KL Ravensbruck, e dopo a </a:t>
            </a:r>
            <a:r>
              <a:rPr lang="it-IT" dirty="0" err="1"/>
              <a:t>Neustadt-Glewe</a:t>
            </a:r>
            <a:r>
              <a:rPr lang="it-IT" dirty="0"/>
              <a:t>, dove ha riguadagnato la libertà. Successivamente iniziò a vivere a Cracovia. Nel 2013 è stato pubblicato il suo libro “Una delle ragazze nella banda”.</a:t>
            </a:r>
          </a:p>
        </p:txBody>
      </p:sp>
      <p:pic>
        <p:nvPicPr>
          <p:cNvPr id="1026" name="Picture 2" descr="Auschwitz Memorial on Twitter: &amp;quot;28 July 1915 | A Polish woman, Helena Dunicz-Niwińska,  was born in Vienna. A violinist. In #Auschwitz from October 1943. No. 64118  Member of the camp orchestra. Lib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3948989" cy="459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30695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err="1"/>
              <a:t>Alojzy</a:t>
            </a:r>
            <a:r>
              <a:rPr lang="it-IT" b="1" u="sng" dirty="0"/>
              <a:t> </a:t>
            </a:r>
            <a:r>
              <a:rPr lang="it-IT" b="1" u="sng" dirty="0" err="1"/>
              <a:t>Fros</a:t>
            </a:r>
            <a:r>
              <a:rPr lang="it-IT" dirty="0"/>
              <a:t>, nato nel 1916 a </a:t>
            </a:r>
            <a:r>
              <a:rPr lang="it-IT" dirty="0" err="1"/>
              <a:t>Rybnik</a:t>
            </a:r>
            <a:r>
              <a:rPr lang="it-IT" dirty="0"/>
              <a:t>, numero di campo 136223. Arrestato nell’aprile 1943 come cospiratore, fu deportato ad Auschwitz il 9 agosto 1943. Durante i primi due mesi è stato ricoverato nell’ospedale del campo come malato. Poi fu impiegato per ordinare i pacchetti dei prigionieri. Durante l’autunno del 1944 fu trasferito a KL </a:t>
            </a:r>
            <a:r>
              <a:rPr lang="it-IT" dirty="0" err="1"/>
              <a:t>Sachsenhausen</a:t>
            </a:r>
            <a:r>
              <a:rPr lang="it-IT" dirty="0"/>
              <a:t> (numero 115773), e poi a KL Buchenwald (numero 96935). Liberato nell’aprile del 1945, nel 2015 ha pubblicato un libro di memorie dal titolo: “La mia storia”.</a:t>
            </a:r>
          </a:p>
        </p:txBody>
      </p:sp>
      <p:pic>
        <p:nvPicPr>
          <p:cNvPr id="2050" name="Picture 2" descr="Alojzy Fros - numer obozowy 136223 - Gwiazdka Cieszyńs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37" y="1196752"/>
            <a:ext cx="4536504" cy="38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9832" y="1052736"/>
            <a:ext cx="3312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Professor </a:t>
            </a:r>
            <a:r>
              <a:rPr lang="it-IT" b="1" u="sng" dirty="0" err="1"/>
              <a:t>Waclaw</a:t>
            </a:r>
            <a:r>
              <a:rPr lang="it-IT" b="1" u="sng" dirty="0"/>
              <a:t> </a:t>
            </a:r>
            <a:r>
              <a:rPr lang="it-IT" b="1" u="sng" dirty="0" err="1"/>
              <a:t>Dlugoborski</a:t>
            </a:r>
            <a:r>
              <a:rPr lang="it-IT" dirty="0"/>
              <a:t>, nato nel 1926 a Varsavia, numero di campo 138871, fu arrestato nel maggio 1943 a Varsavia per attività cospiratrici. Il 25 agosto del 1943 fu trasportato dalla </a:t>
            </a:r>
            <a:r>
              <a:rPr lang="it-IT" dirty="0" err="1"/>
              <a:t>prigione”Pawiak</a:t>
            </a:r>
            <a:r>
              <a:rPr lang="it-IT" dirty="0"/>
              <a:t>” ad Auschwitz. Fu impiegato nell’ospedale del campo di Birkenau fino al gennaio 1945. Durante un trasporto per una evacuazione riuscì a fuggire dal campo. Dopo iniziò a lavorare come ricercatore universitario e curatore del Museo di Auschwitz-Birkenau.</a:t>
            </a:r>
          </a:p>
        </p:txBody>
      </p:sp>
      <p:pic>
        <p:nvPicPr>
          <p:cNvPr id="3074" name="Picture 2" descr="prof. Wacław Długoborski - MD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772248" cy="436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8084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15759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dirty="0"/>
              <a:t>Facevano parte del complesso tre campi principali e 45 </a:t>
            </a:r>
            <a:r>
              <a:rPr lang="it-IT" sz="1600" dirty="0" err="1"/>
              <a:t>sottocampi</a:t>
            </a:r>
            <a:r>
              <a:rPr lang="it-IT" sz="1600" dirty="0"/>
              <a:t>. L'area di interesse del campo (</a:t>
            </a:r>
            <a:r>
              <a:rPr lang="it-IT" sz="1600" i="1" dirty="0" err="1"/>
              <a:t>Interessengebiet</a:t>
            </a:r>
            <a:r>
              <a:rPr lang="it-IT" sz="1600" dirty="0"/>
              <a:t>), con sempre nuove espropriazioni forzate e demolizioni delle proprietà degli abitanti residenti, arrivò a ricoprire, dal dicembre 1941, la superficie complessiva di circa 40 chilometri quadrati. All'interno di questa superficie avevano sede anche alcune aziende modello, agricole e di allevamento, volute personalmente da Hitler, nelle quali i deportati venivano sfruttati come schiavi.</a:t>
            </a:r>
          </a:p>
          <a:p>
            <a:endParaRPr lang="it-IT" sz="1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it-IT" dirty="0"/>
              <a:t>Il campo</a:t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3267"/>
            <a:ext cx="7704856" cy="31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09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5000">
        <p159:morph option="byObject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524000"/>
            <a:ext cx="6264696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/>
              <a:t>La cosa fondamentale è non dimenticare il passato, ma prevenirlo e fare in modo che storie come queste non vengano mai dimenticate:</a:t>
            </a:r>
          </a:p>
          <a:p>
            <a:pPr marL="0" indent="0">
              <a:buNone/>
            </a:pPr>
            <a:r>
              <a:rPr lang="it-IT" sz="1800" dirty="0"/>
              <a:t>Non vengano dimenticati i pianti, la paura, il dolore e la sofferenza di un periodo buio della nostra amata Europa </a:t>
            </a:r>
          </a:p>
          <a:p>
            <a:pPr marL="0" indent="0">
              <a:buNone/>
            </a:pPr>
            <a:r>
              <a:rPr lang="it-IT" sz="1800" dirty="0"/>
              <a:t>e fare in modo che tutte le persone cadute non siano dimenticate…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219200"/>
          </a:xfrm>
        </p:spPr>
        <p:txBody>
          <a:bodyPr>
            <a:normAutofit/>
          </a:bodyPr>
          <a:lstStyle/>
          <a:p>
            <a:r>
              <a:rPr lang="it-IT" dirty="0"/>
              <a:t>Cosa possiamo fare noi?</a:t>
            </a:r>
          </a:p>
        </p:txBody>
      </p:sp>
      <p:sp>
        <p:nvSpPr>
          <p:cNvPr id="4" name="Rettangolo 3"/>
          <p:cNvSpPr/>
          <p:nvPr/>
        </p:nvSpPr>
        <p:spPr>
          <a:xfrm>
            <a:off x="1835696" y="4221088"/>
            <a:ext cx="5544615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Rendi il mondo migliore </a:t>
            </a: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it-IT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di come lo hai trovato!!!</a:t>
            </a:r>
          </a:p>
        </p:txBody>
      </p:sp>
    </p:spTree>
    <p:extLst>
      <p:ext uri="{BB962C8B-B14F-4D97-AF65-F5344CB8AC3E}">
        <p14:creationId xmlns:p14="http://schemas.microsoft.com/office/powerpoint/2010/main" val="35761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6000">
        <p14:reveal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80"/>
                            </p:stCondLst>
                            <p:childTnLst>
                              <p:par>
                                <p:cTn id="16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6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2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6996208-4D72-4F02-B451-5D3E67B7F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98202"/>
            <a:ext cx="8229600" cy="457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200" b="0" i="0" u="none" strike="noStrike" kern="1200" cap="none" spc="10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Filippo </a:t>
            </a:r>
            <a:r>
              <a:rPr kumimoji="0" lang="it-IT" sz="2200" b="0" i="0" u="none" strike="noStrike" kern="1200" cap="none" spc="100" normalizeH="0" baseline="0" noProof="0" dirty="0" err="1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Panasiti</a:t>
            </a:r>
            <a:endParaRPr kumimoji="0" lang="it-IT" sz="22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lang="it-IT" sz="2200" spc="100" dirty="0">
                <a:solidFill>
                  <a:srgbClr val="FEFAC9"/>
                </a:solidFill>
                <a:latin typeface="Constantia"/>
              </a:rPr>
              <a:t>Gabriele Perricone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200" b="0" i="0" u="none" strike="noStrike" kern="1200" cap="none" spc="10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Classe 3° </a:t>
            </a:r>
            <a:r>
              <a:rPr lang="it-IT" sz="2200" spc="100" dirty="0">
                <a:solidFill>
                  <a:srgbClr val="FEFAC9"/>
                </a:solidFill>
                <a:latin typeface="Constantia"/>
              </a:rPr>
              <a:t>D</a:t>
            </a:r>
            <a:endParaRPr kumimoji="0" lang="it-IT" sz="22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lang="it-IT" sz="2200" spc="100" dirty="0">
                <a:solidFill>
                  <a:srgbClr val="FEFAC9"/>
                </a:solidFill>
                <a:latin typeface="Constantia"/>
              </a:rPr>
              <a:t>Prof.ssa Maria Rosa D’Angelo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endParaRPr kumimoji="0" lang="it-IT" sz="2200" b="0" i="0" u="none" strike="noStrike" kern="1200" cap="none" spc="100" normalizeH="0" baseline="0" noProof="0" dirty="0">
              <a:ln>
                <a:noFill/>
              </a:ln>
              <a:solidFill>
                <a:srgbClr val="FEFAC9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None/>
              <a:tabLst/>
              <a:defRPr/>
            </a:pPr>
            <a:r>
              <a:rPr kumimoji="0" lang="it-IT" sz="2200" b="0" i="0" u="none" strike="noStrike" kern="1200" cap="none" spc="100" normalizeH="0" baseline="0" noProof="0" dirty="0" err="1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a.s.</a:t>
            </a:r>
            <a:r>
              <a:rPr kumimoji="0" lang="it-IT" sz="2200" b="0" i="0" u="none" strike="noStrike" kern="1200" cap="none" spc="100" normalizeH="0" baseline="0" noProof="0" dirty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 2021/2022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E012502-69D0-4DE7-81D3-7B5BCC1D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1" y="20273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dirty="0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 Secondaria di Primo Grado </a:t>
            </a:r>
            <a:br>
              <a:rPr lang="it-IT" sz="4400" dirty="0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400" dirty="0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4400" dirty="0" err="1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G.A.Cesareo</a:t>
            </a:r>
            <a:r>
              <a:rPr lang="it-IT" sz="4400" dirty="0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it-IT" sz="4400" dirty="0">
                <a:solidFill>
                  <a:srgbClr val="F5F5F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SEZIONE AD INDIRIZZO MUSICALE</a:t>
            </a:r>
            <a:b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505</Words>
  <Application>Microsoft Office PowerPoint</Application>
  <PresentationFormat>Presentazione su schermo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Carta</vt:lpstr>
      <vt:lpstr>Shoa</vt:lpstr>
      <vt:lpstr>Presentazione standard di PowerPoint</vt:lpstr>
      <vt:lpstr>Presentazione standard di PowerPoint</vt:lpstr>
      <vt:lpstr>Presentazione standard di PowerPoint</vt:lpstr>
      <vt:lpstr>Il campo </vt:lpstr>
      <vt:lpstr>Cosa possiamo fare noi?</vt:lpstr>
      <vt:lpstr>Scuola Secondaria di Primo Grado  «G.A.Cesareo» CON SEZIONE AD INDIRIZZO MUSICALE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Shoa</dc:title>
  <dc:creator>Utente Windows</dc:creator>
  <cp:lastModifiedBy>Utente sconosciuto</cp:lastModifiedBy>
  <cp:revision>14</cp:revision>
  <dcterms:created xsi:type="dcterms:W3CDTF">2022-01-25T17:39:47Z</dcterms:created>
  <dcterms:modified xsi:type="dcterms:W3CDTF">2022-01-31T22:32:23Z</dcterms:modified>
</cp:coreProperties>
</file>