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72" r:id="rId10"/>
    <p:sldId id="264" r:id="rId11"/>
    <p:sldId id="273" r:id="rId12"/>
    <p:sldId id="268" r:id="rId13"/>
    <p:sldId id="269" r:id="rId14"/>
    <p:sldId id="270" r:id="rId15"/>
    <p:sldId id="271" r:id="rId16"/>
    <p:sldId id="274" r:id="rId17"/>
    <p:sldId id="266"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69473F1E-8B9A-421E-B407-0BB850C206F4}" type="datetimeFigureOut">
              <a:rPr lang="it-IT" smtClean="0"/>
              <a:pPr/>
              <a:t>15/02/2022</a:t>
            </a:fld>
            <a:endParaRPr lang="it-IT"/>
          </a:p>
        </p:txBody>
      </p:sp>
      <p:sp>
        <p:nvSpPr>
          <p:cNvPr id="16" name="Segnaposto numero diapositiva 15"/>
          <p:cNvSpPr>
            <a:spLocks noGrp="1"/>
          </p:cNvSpPr>
          <p:nvPr>
            <p:ph type="sldNum" sz="quarter" idx="11"/>
          </p:nvPr>
        </p:nvSpPr>
        <p:spPr/>
        <p:txBody>
          <a:bodyPr/>
          <a:lstStyle/>
          <a:p>
            <a:fld id="{5EE47252-CE46-4809-8328-9BA81516F5D3}"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69473F1E-8B9A-421E-B407-0BB850C206F4}" type="datetimeFigureOut">
              <a:rPr lang="it-IT" smtClean="0"/>
              <a:pPr/>
              <a:t>15/02/2022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E47252-CE46-4809-8328-9BA81516F5D3}" type="slidenum">
              <a:rPr lang="it-IT" smtClean="0"/>
              <a:pPr/>
              <a:t>‹N›</a:t>
            </a:fld>
            <a:endParaRPr lang="it-IT"/>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69473F1E-8B9A-421E-B407-0BB850C206F4}" type="datetimeFigureOut">
              <a:rPr lang="it-IT" smtClean="0"/>
              <a:pPr/>
              <a:t>15/02/2022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E47252-CE46-4809-8328-9BA81516F5D3}" type="slidenum">
              <a:rPr lang="it-IT" smtClean="0"/>
              <a:pPr/>
              <a:t>‹N›</a:t>
            </a:fld>
            <a:endParaRPr lang="it-IT"/>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4" name="Segnaposto data 13"/>
          <p:cNvSpPr>
            <a:spLocks noGrp="1"/>
          </p:cNvSpPr>
          <p:nvPr>
            <p:ph type="dt" sz="half" idx="14"/>
          </p:nvPr>
        </p:nvSpPr>
        <p:spPr/>
        <p:txBody>
          <a:bodyPr/>
          <a:lstStyle/>
          <a:p>
            <a:fld id="{69473F1E-8B9A-421E-B407-0BB850C206F4}" type="datetimeFigureOut">
              <a:rPr lang="it-IT" smtClean="0"/>
              <a:pPr/>
              <a:t>15/02/2022</a:t>
            </a:fld>
            <a:endParaRPr lang="it-IT"/>
          </a:p>
        </p:txBody>
      </p:sp>
      <p:sp>
        <p:nvSpPr>
          <p:cNvPr id="15" name="Segnaposto numero diapositiva 14"/>
          <p:cNvSpPr>
            <a:spLocks noGrp="1"/>
          </p:cNvSpPr>
          <p:nvPr>
            <p:ph type="sldNum" sz="quarter" idx="15"/>
          </p:nvPr>
        </p:nvSpPr>
        <p:spPr/>
        <p:txBody>
          <a:bodyPr/>
          <a:lstStyle>
            <a:lvl1pPr algn="ctr">
              <a:defRPr/>
            </a:lvl1pPr>
          </a:lstStyle>
          <a:p>
            <a:fld id="{5EE47252-CE46-4809-8328-9BA81516F5D3}"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a:t>Fare clic per modificare lo stile del titolo</a:t>
            </a:r>
            <a:endParaRPr kumimoji="0"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69473F1E-8B9A-421E-B407-0BB850C206F4}" type="datetimeFigureOut">
              <a:rPr lang="it-IT" smtClean="0"/>
              <a:pPr/>
              <a:t>15/02/2022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E47252-CE46-4809-8328-9BA81516F5D3}"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69473F1E-8B9A-421E-B407-0BB850C206F4}" type="datetimeFigureOut">
              <a:rPr lang="it-IT" smtClean="0"/>
              <a:pPr/>
              <a:t>15/02/2022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EE47252-CE46-4809-8328-9BA81516F5D3}" type="slidenum">
              <a:rPr lang="it-IT" smtClean="0"/>
              <a:pPr/>
              <a:t>‹N›</a:t>
            </a:fld>
            <a:endParaRPr lang="it-IT"/>
          </a:p>
        </p:txBody>
      </p:sp>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5EE47252-CE46-4809-8328-9BA81516F5D3}"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69473F1E-8B9A-421E-B407-0BB850C206F4}" type="datetimeFigureOut">
              <a:rPr lang="it-IT" smtClean="0"/>
              <a:pPr/>
              <a:t>15/02/2022</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69473F1E-8B9A-421E-B407-0BB850C206F4}" type="datetimeFigureOut">
              <a:rPr lang="it-IT" smtClean="0"/>
              <a:pPr/>
              <a:t>15/02/2022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EE47252-CE46-4809-8328-9BA81516F5D3}" type="slidenum">
              <a:rPr lang="it-IT" smtClean="0"/>
              <a:pPr/>
              <a:t>‹N›</a:t>
            </a:fld>
            <a:endParaRPr lang="it-IT"/>
          </a:p>
        </p:txBody>
      </p:sp>
      <p:sp>
        <p:nvSpPr>
          <p:cNvPr id="2" name="Titolo 1"/>
          <p:cNvSpPr>
            <a:spLocks noGrp="1"/>
          </p:cNvSpPr>
          <p:nvPr>
            <p:ph type="title"/>
          </p:nvPr>
        </p:nvSpPr>
        <p:spPr/>
        <p:txBody>
          <a:bodyPr/>
          <a:lstStyle/>
          <a:p>
            <a:r>
              <a:rPr kumimoji="0" lang="it-IT"/>
              <a:t>Fare clic per modificare lo stile del titolo</a:t>
            </a:r>
            <a:endParaRPr kumimoji="0"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9473F1E-8B9A-421E-B407-0BB850C206F4}" type="datetimeFigureOut">
              <a:rPr lang="it-IT" smtClean="0"/>
              <a:pPr/>
              <a:t>15/02/2022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EE47252-CE46-4809-8328-9BA81516F5D3}" type="slidenum">
              <a:rPr lang="it-IT" smtClean="0"/>
              <a:pPr/>
              <a:t>‹N›</a:t>
            </a:fld>
            <a:endParaRPr lang="it-IT"/>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a:t>Fare clic per modificare lo stile del titolo</a:t>
            </a:r>
            <a:endParaRPr kumimoji="0" lang="en-US"/>
          </a:p>
        </p:txBody>
      </p:sp>
      <p:sp>
        <p:nvSpPr>
          <p:cNvPr id="8" name="Segnaposto data 7"/>
          <p:cNvSpPr>
            <a:spLocks noGrp="1"/>
          </p:cNvSpPr>
          <p:nvPr>
            <p:ph type="dt" sz="half" idx="14"/>
          </p:nvPr>
        </p:nvSpPr>
        <p:spPr/>
        <p:txBody>
          <a:bodyPr/>
          <a:lstStyle/>
          <a:p>
            <a:fld id="{69473F1E-8B9A-421E-B407-0BB850C206F4}" type="datetimeFigureOut">
              <a:rPr lang="it-IT" smtClean="0"/>
              <a:pPr/>
              <a:t>15/02/2022</a:t>
            </a:fld>
            <a:endParaRPr lang="it-IT"/>
          </a:p>
        </p:txBody>
      </p:sp>
      <p:sp>
        <p:nvSpPr>
          <p:cNvPr id="9" name="Segnaposto numero diapositiva 8"/>
          <p:cNvSpPr>
            <a:spLocks noGrp="1"/>
          </p:cNvSpPr>
          <p:nvPr>
            <p:ph type="sldNum" sz="quarter" idx="15"/>
          </p:nvPr>
        </p:nvSpPr>
        <p:spPr/>
        <p:txBody>
          <a:bodyPr/>
          <a:lstStyle/>
          <a:p>
            <a:fld id="{5EE47252-CE46-4809-8328-9BA81516F5D3}"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8" name="Segnaposto data 7"/>
          <p:cNvSpPr>
            <a:spLocks noGrp="1"/>
          </p:cNvSpPr>
          <p:nvPr>
            <p:ph type="dt" sz="half" idx="10"/>
          </p:nvPr>
        </p:nvSpPr>
        <p:spPr/>
        <p:txBody>
          <a:bodyPr/>
          <a:lstStyle/>
          <a:p>
            <a:fld id="{69473F1E-8B9A-421E-B407-0BB850C206F4}" type="datetimeFigureOut">
              <a:rPr lang="it-IT" smtClean="0"/>
              <a:pPr/>
              <a:t>15/02/2022</a:t>
            </a:fld>
            <a:endParaRPr lang="it-IT"/>
          </a:p>
        </p:txBody>
      </p:sp>
      <p:sp>
        <p:nvSpPr>
          <p:cNvPr id="9" name="Segnaposto numero diapositiva 8"/>
          <p:cNvSpPr>
            <a:spLocks noGrp="1"/>
          </p:cNvSpPr>
          <p:nvPr>
            <p:ph type="sldNum" sz="quarter" idx="11"/>
          </p:nvPr>
        </p:nvSpPr>
        <p:spPr/>
        <p:txBody>
          <a:bodyPr/>
          <a:lstStyle/>
          <a:p>
            <a:fld id="{5EE47252-CE46-4809-8328-9BA81516F5D3}"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9473F1E-8B9A-421E-B407-0BB850C206F4}" type="datetimeFigureOut">
              <a:rPr lang="it-IT" smtClean="0"/>
              <a:pPr/>
              <a:t>15/02/2022</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EE47252-CE46-4809-8328-9BA81516F5D3}"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zoom/>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5.gif"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http://static.topyaps.com/wp-content/uploads/2013/10/Nazi-eagle-symbol.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1484784"/>
            <a:ext cx="8769152" cy="3600400"/>
          </a:xfrm>
        </p:spPr>
        <p:txBody>
          <a:bodyPr>
            <a:normAutofit fontScale="92500" lnSpcReduction="10000"/>
          </a:bodyPr>
          <a:lstStyle/>
          <a:p>
            <a:pPr algn="ctr">
              <a:buNone/>
            </a:pPr>
            <a:r>
              <a:rPr lang="it-IT" dirty="0"/>
              <a:t>I campi di concentramento (Lager in tedesco) fecero la loro comparsa alla prese del potere dei nazisti. I primi lager, infatti , furono istallati già nel 1933 per rinchiudervi i primi dissidenti politici. A partire dal 1936, quando la gestione nei campi passò alle SS, ovvero una specie di corpo paramilitare, il campo fu organizzato in modo più sistematico e scientifico. Uno dei campi più famosi fu Auschwitz: sul cancello di quest’ultimo vi era scritto in modo ironico “</a:t>
            </a:r>
            <a:r>
              <a:rPr lang="it-IT" dirty="0" err="1"/>
              <a:t>Arbeit</a:t>
            </a:r>
            <a:r>
              <a:rPr lang="it-IT" dirty="0"/>
              <a:t> </a:t>
            </a:r>
            <a:r>
              <a:rPr lang="it-IT" dirty="0" err="1"/>
              <a:t>macht</a:t>
            </a:r>
            <a:r>
              <a:rPr lang="it-IT" dirty="0"/>
              <a:t> </a:t>
            </a:r>
            <a:r>
              <a:rPr lang="it-IT" dirty="0" err="1"/>
              <a:t>frei</a:t>
            </a:r>
            <a:r>
              <a:rPr lang="it-IT" dirty="0"/>
              <a:t>” che sta a significare</a:t>
            </a:r>
          </a:p>
          <a:p>
            <a:pPr>
              <a:buNone/>
            </a:pPr>
            <a:r>
              <a:rPr lang="it-IT" dirty="0"/>
              <a:t>           “</a:t>
            </a:r>
            <a:r>
              <a:rPr lang="it-IT" b="1" u="sng" dirty="0"/>
              <a:t>Il lavoro rende liberi”.</a:t>
            </a:r>
          </a:p>
          <a:p>
            <a:pPr>
              <a:buNone/>
            </a:pPr>
            <a:endParaRPr lang="it-IT" b="1" u="sng" dirty="0"/>
          </a:p>
        </p:txBody>
      </p:sp>
      <p:sp>
        <p:nvSpPr>
          <p:cNvPr id="3" name="Titolo 2"/>
          <p:cNvSpPr>
            <a:spLocks noGrp="1"/>
          </p:cNvSpPr>
          <p:nvPr>
            <p:ph type="title"/>
          </p:nvPr>
        </p:nvSpPr>
        <p:spPr/>
        <p:txBody>
          <a:bodyPr/>
          <a:lstStyle/>
          <a:p>
            <a:r>
              <a:rPr lang="it-IT" dirty="0">
                <a:solidFill>
                  <a:srgbClr val="FF0000"/>
                </a:solidFill>
              </a:rPr>
              <a:t>         Campi di concentramento</a:t>
            </a:r>
          </a:p>
        </p:txBody>
      </p:sp>
      <p:sp>
        <p:nvSpPr>
          <p:cNvPr id="1026" name="AutoShape 2" descr="Risultati immagini per auschwit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Risultati immagini per auschwit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9" name="Picture 5" descr="H:\Documents and Settings\PON\Desktop\imgres.jpg"/>
          <p:cNvPicPr>
            <a:picLocks noChangeAspect="1" noChangeArrowheads="1"/>
          </p:cNvPicPr>
          <p:nvPr/>
        </p:nvPicPr>
        <p:blipFill>
          <a:blip r:embed="rId2" cstate="print"/>
          <a:srcRect/>
          <a:stretch>
            <a:fillRect/>
          </a:stretch>
        </p:blipFill>
        <p:spPr bwMode="auto">
          <a:xfrm>
            <a:off x="4716016" y="4509120"/>
            <a:ext cx="4254645" cy="2104767"/>
          </a:xfrm>
          <a:prstGeom prst="rect">
            <a:avLst/>
          </a:prstGeom>
          <a:noFill/>
        </p:spPr>
      </p:pic>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332656"/>
            <a:ext cx="8280920" cy="4248472"/>
          </a:xfrm>
        </p:spPr>
        <p:txBody>
          <a:bodyPr>
            <a:normAutofit fontScale="90000"/>
          </a:bodyPr>
          <a:lstStyle/>
          <a:p>
            <a:pPr marL="548640" lvl="0" indent="-411480" algn="ctr">
              <a:spcBef>
                <a:spcPct val="20000"/>
              </a:spcBef>
            </a:pPr>
            <a:r>
              <a:rPr lang="it-IT" sz="4000" dirty="0">
                <a:ln>
                  <a:noFill/>
                </a:ln>
                <a:solidFill>
                  <a:srgbClr val="FF0000"/>
                </a:solidFill>
                <a:effectLst/>
                <a:latin typeface="Book Antiqua"/>
                <a:ea typeface="+mn-ea"/>
                <a:cs typeface="+mn-cs"/>
              </a:rPr>
              <a:t>Vita nei lager</a:t>
            </a:r>
            <a:br>
              <a:rPr lang="it-IT" sz="2800" dirty="0">
                <a:ln>
                  <a:noFill/>
                </a:ln>
                <a:solidFill>
                  <a:prstClr val="white"/>
                </a:solidFill>
                <a:effectLst/>
                <a:latin typeface="Book Antiqua"/>
                <a:ea typeface="+mn-ea"/>
                <a:cs typeface="+mn-cs"/>
              </a:rPr>
            </a:br>
            <a:r>
              <a:rPr lang="it-IT" sz="2800" dirty="0">
                <a:ln>
                  <a:noFill/>
                </a:ln>
                <a:solidFill>
                  <a:prstClr val="white"/>
                </a:solidFill>
                <a:effectLst/>
                <a:latin typeface="Book Antiqua"/>
                <a:ea typeface="+mn-ea"/>
                <a:cs typeface="+mn-cs"/>
              </a:rPr>
              <a:t>Le persone deportate nei campi di concentramento erano sottoposte a condizioni proibitive: la sottile casacca carceraria non proteggeva gli internati dal freddo. I cambi di biancheria si succedevano ad intervalli </a:t>
            </a:r>
            <a:r>
              <a:rPr lang="it-IT" sz="2800" dirty="0" err="1">
                <a:ln>
                  <a:noFill/>
                </a:ln>
                <a:solidFill>
                  <a:prstClr val="white"/>
                </a:solidFill>
                <a:effectLst/>
                <a:latin typeface="Book Antiqua"/>
                <a:ea typeface="+mn-ea"/>
                <a:cs typeface="+mn-cs"/>
              </a:rPr>
              <a:t>pluri</a:t>
            </a:r>
            <a:r>
              <a:rPr lang="it-IT" sz="2800" dirty="0">
                <a:ln>
                  <a:noFill/>
                </a:ln>
                <a:solidFill>
                  <a:prstClr val="white"/>
                </a:solidFill>
                <a:effectLst/>
                <a:latin typeface="Book Antiqua"/>
                <a:ea typeface="+mn-ea"/>
                <a:cs typeface="+mn-cs"/>
              </a:rPr>
              <a:t>-settimanali (persino mensili) e gli internati non avevano la possibilità di lavarla. Ciò era causa di diffusione di epidemie e di diverse malattie, in particolare del tifo, della febbre tifoidea e della scabbia.</a:t>
            </a:r>
            <a:endParaRPr lang="it-IT" sz="2800" b="0" dirty="0">
              <a:ln>
                <a:noFill/>
              </a:ln>
              <a:solidFill>
                <a:prstClr val="white"/>
              </a:solidFill>
              <a:effectLst/>
              <a:latin typeface="Book Antiqua"/>
              <a:ea typeface="+mn-ea"/>
              <a:cs typeface="+mn-cs"/>
            </a:endParaRPr>
          </a:p>
        </p:txBody>
      </p:sp>
      <p:sp>
        <p:nvSpPr>
          <p:cNvPr id="3" name="Segnaposto contenuto 2"/>
          <p:cNvSpPr>
            <a:spLocks noGrp="1"/>
          </p:cNvSpPr>
          <p:nvPr>
            <p:ph idx="1"/>
          </p:nvPr>
        </p:nvSpPr>
        <p:spPr/>
        <p:txBody>
          <a:bodyPr/>
          <a:lstStyle/>
          <a:p>
            <a:pPr algn="just">
              <a:buNone/>
            </a:pPr>
            <a:r>
              <a:rPr lang="it-IT" b="1" dirty="0"/>
              <a:t>     </a:t>
            </a:r>
            <a:endParaRPr lang="it-IT" dirty="0"/>
          </a:p>
          <a:p>
            <a:pPr>
              <a:buNone/>
            </a:pPr>
            <a:endParaRPr lang="it-IT" dirty="0"/>
          </a:p>
        </p:txBody>
      </p:sp>
      <p:pic>
        <p:nvPicPr>
          <p:cNvPr id="8" name="Picture 8" descr="http://www.sapere.it/mediaObject/icone-sapere/IMMAGINI-VARIE/pillole/shoah/resolutions/res-340x190/shoah.gif"/>
          <p:cNvPicPr>
            <a:picLocks noChangeAspect="1" noChangeArrowheads="1"/>
          </p:cNvPicPr>
          <p:nvPr/>
        </p:nvPicPr>
        <p:blipFill>
          <a:blip r:embed="rId2" cstate="print"/>
          <a:srcRect/>
          <a:stretch>
            <a:fillRect/>
          </a:stretch>
        </p:blipFill>
        <p:spPr bwMode="auto">
          <a:xfrm>
            <a:off x="2699792" y="4581128"/>
            <a:ext cx="3753925" cy="2097783"/>
          </a:xfrm>
          <a:prstGeom prst="rect">
            <a:avLst/>
          </a:prstGeom>
          <a:noFill/>
        </p:spPr>
      </p:pic>
    </p:spTree>
    <p:extLst>
      <p:ext uri="{BB962C8B-B14F-4D97-AF65-F5344CB8AC3E}">
        <p14:creationId xmlns:p14="http://schemas.microsoft.com/office/powerpoint/2010/main" val="1713551493"/>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FF0000"/>
                </a:solidFill>
              </a:rPr>
              <a:t>Campi di sterminio</a:t>
            </a:r>
          </a:p>
        </p:txBody>
      </p:sp>
      <p:sp>
        <p:nvSpPr>
          <p:cNvPr id="3" name="Segnaposto contenuto 2"/>
          <p:cNvSpPr>
            <a:spLocks noGrp="1"/>
          </p:cNvSpPr>
          <p:nvPr>
            <p:ph idx="1"/>
          </p:nvPr>
        </p:nvSpPr>
        <p:spPr/>
        <p:txBody>
          <a:bodyPr/>
          <a:lstStyle/>
          <a:p>
            <a:pPr>
              <a:buNone/>
            </a:pPr>
            <a:r>
              <a:rPr lang="it-IT" dirty="0"/>
              <a:t>I campi di sterminio erano pensati esclusivamente per la soppressione delle persone. Una volta entrati lì non c’era speranza di uscire vivi.</a:t>
            </a:r>
          </a:p>
        </p:txBody>
      </p:sp>
      <p:pic>
        <p:nvPicPr>
          <p:cNvPr id="2052" name="Picture 4" descr="http://nomoreblogs.altervista.org/wp-content/uploads/2013/01/auschwitz02.jpeg"/>
          <p:cNvPicPr>
            <a:picLocks noChangeAspect="1" noChangeArrowheads="1"/>
          </p:cNvPicPr>
          <p:nvPr/>
        </p:nvPicPr>
        <p:blipFill>
          <a:blip r:embed="rId2" cstate="print"/>
          <a:srcRect/>
          <a:stretch>
            <a:fillRect/>
          </a:stretch>
        </p:blipFill>
        <p:spPr bwMode="auto">
          <a:xfrm>
            <a:off x="2339752" y="3068960"/>
            <a:ext cx="4608512" cy="3456384"/>
          </a:xfrm>
          <a:prstGeom prst="rect">
            <a:avLst/>
          </a:prstGeom>
          <a:noFill/>
        </p:spPr>
      </p:pic>
    </p:spTree>
    <p:extLst>
      <p:ext uri="{BB962C8B-B14F-4D97-AF65-F5344CB8AC3E}">
        <p14:creationId xmlns:p14="http://schemas.microsoft.com/office/powerpoint/2010/main" val="4221342083"/>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slideplayer.it/1/196209/slides/slide_14.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extLst>
      <p:ext uri="{BB962C8B-B14F-4D97-AF65-F5344CB8AC3E}">
        <p14:creationId xmlns:p14="http://schemas.microsoft.com/office/powerpoint/2010/main" val="621987239"/>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Camere a gas</a:t>
            </a:r>
          </a:p>
        </p:txBody>
      </p:sp>
      <p:sp>
        <p:nvSpPr>
          <p:cNvPr id="3" name="Segnaposto contenuto 2"/>
          <p:cNvSpPr>
            <a:spLocks noGrp="1"/>
          </p:cNvSpPr>
          <p:nvPr>
            <p:ph idx="1"/>
          </p:nvPr>
        </p:nvSpPr>
        <p:spPr/>
        <p:txBody>
          <a:bodyPr>
            <a:normAutofit/>
          </a:bodyPr>
          <a:lstStyle/>
          <a:p>
            <a:endParaRPr lang="it-IT" dirty="0"/>
          </a:p>
          <a:p>
            <a:pPr algn="ctr"/>
            <a:r>
              <a:rPr lang="it-IT" dirty="0"/>
              <a:t>La camera a gas consisteva in una stanza dove venivano asfissiati i prigionieri per mezzo di gas tossici (</a:t>
            </a:r>
            <a:r>
              <a:rPr lang="it-IT" dirty="0" err="1"/>
              <a:t>Zyklon</a:t>
            </a:r>
            <a:r>
              <a:rPr lang="it-IT" dirty="0"/>
              <a:t> B). Permisero ai tedeschi di agire in segretezza per prevenire qualsiasi tipo di resistenza delle vittime e per ingannare le vittime fino all'ultimo. Inoltre, avevano anche un risvolto economico, perché le munizioni e le armi per le fucilazioni costavano molto, e psicologico per i soldati tedeschi, perché permetteva loro di prendere le distanze dall'uccisione diretta delle vittime.</a:t>
            </a:r>
          </a:p>
        </p:txBody>
      </p:sp>
      <p:pic>
        <p:nvPicPr>
          <p:cNvPr id="22532" name="Picture 4" descr="http://coalova.itismajo.it/ebook/mostra/Cartelloni/R020.jpg"/>
          <p:cNvPicPr>
            <a:picLocks noChangeAspect="1" noChangeArrowheads="1"/>
          </p:cNvPicPr>
          <p:nvPr/>
        </p:nvPicPr>
        <p:blipFill>
          <a:blip r:embed="rId2" cstate="print"/>
          <a:srcRect/>
          <a:stretch>
            <a:fillRect/>
          </a:stretch>
        </p:blipFill>
        <p:spPr bwMode="auto">
          <a:xfrm>
            <a:off x="4932040" y="260648"/>
            <a:ext cx="3960439" cy="1508443"/>
          </a:xfrm>
          <a:prstGeom prst="rect">
            <a:avLst/>
          </a:prstGeom>
          <a:noFill/>
        </p:spPr>
      </p:pic>
    </p:spTree>
    <p:extLst>
      <p:ext uri="{BB962C8B-B14F-4D97-AF65-F5344CB8AC3E}">
        <p14:creationId xmlns:p14="http://schemas.microsoft.com/office/powerpoint/2010/main" val="189131243"/>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FF0000"/>
                </a:solidFill>
              </a:rPr>
              <a:t>Forni crematori</a:t>
            </a:r>
          </a:p>
        </p:txBody>
      </p:sp>
      <p:sp>
        <p:nvSpPr>
          <p:cNvPr id="3" name="Segnaposto contenuto 2"/>
          <p:cNvSpPr>
            <a:spLocks noGrp="1"/>
          </p:cNvSpPr>
          <p:nvPr>
            <p:ph idx="1"/>
          </p:nvPr>
        </p:nvSpPr>
        <p:spPr>
          <a:xfrm>
            <a:off x="755576" y="1340768"/>
            <a:ext cx="7211144" cy="2376264"/>
          </a:xfrm>
        </p:spPr>
        <p:txBody>
          <a:bodyPr/>
          <a:lstStyle/>
          <a:p>
            <a:pPr algn="ctr">
              <a:buNone/>
            </a:pPr>
            <a:r>
              <a:rPr lang="it-IT" dirty="0"/>
              <a:t>Per </a:t>
            </a:r>
            <a:r>
              <a:rPr lang="it-IT" b="1" dirty="0"/>
              <a:t>forno crematorio</a:t>
            </a:r>
            <a:r>
              <a:rPr lang="it-IT" dirty="0"/>
              <a:t>  si vuole designare un impianto finalizzato alla cremazione, ovvero la pratica di ridurre, tramite il fuoco, un cadavere nei suoi elementi base sotto forma di gas e polveri.</a:t>
            </a:r>
          </a:p>
        </p:txBody>
      </p:sp>
      <p:sp>
        <p:nvSpPr>
          <p:cNvPr id="21506" name="AutoShape 2" descr="data:image/jpeg;base64,/9j/4AAQSkZJRgABAQAAAQABAAD/2wCEAAkGBhMSERUUExQWFRUWGR8aGBcYGRsaHBweHSEcHB4bHyAYHSYhIB8mHBweHy8gIycqLCwsGyAxNTAqNSYrLCkBCQoKDgwOFw8PGiwcHCQsLCwpLCwsLCwsLCwsLCwsLCwsLCwsLCwsLCwsLCwsLCwsLCwsLCwsLCwsLCwsLCwsLP/AABEIALgBEgMBIgACEQEDEQH/xAAbAAACAgMBAAAAAAAAAAAAAAAEBQMGAAEHAv/EAD4QAAIBAgQEBAMFBgYDAAMAAAECEQMhAAQSMQUiQVEGE2FxMoGRFCNCobEHM1LB0fAVJGJykuFDovFTY4L/xAAXAQEBAQEAAAAAAAAAAAAAAAAAAQID/8QAGxEBAQEBAQEBAQAAAAAAAAAAAAERMSFBUQL/2gAMAwEAAhEDEQA/AKeczoGsudIkMBNgTAJ9L74mzHmKt2WJAkwx6etpv9MKc89RbKraUBaSYVrE6Qe4nVHpjWbzL0qwps4LcrjlViCwDS2oQxjtG/yx0kQbVzXMdLMFFvhsG6atcyD3Egx0xBl+LMof7wNy8munpCmykgRMxt/1hRnKhaxkFebTp2k2DRCi0RAxE+wUiFtzyQoJ1EgwLMT32jtjWTPUN+GUiSCx0movKCIBvcgMeovI7nHjPKfJpEO9NCx1TqbSG6xP+npaDgLhVLVz62lHVKaiGvYEQbERG2+NcS1Al4DICaa6jPswVwIj26YUNPD9BszmFQMwWCxMGD0sOiyLXImfbHRKHAqNJCFpqZFyRqP1M+mK74I4K9KmldAhWqpGkkhwoMgkkQZPQAASLnFpznEadNZZo+cSewnrjNqqh4g8LgrKLsDKi3scIq1JVCzIqA6XAUMbCRcG24MQcXt8yK1I1adQqhkNqgQRIINyB7YoHG8yaVd0s4gPrD6mEgddhHaB9MINcPzAWs9Ouy3AIJIt13MS0WgflGHeR8qjQLuRqdgFDC5A02WJJMyfeMU3NV0as5Qk8vJILGe/xCPczHbFmoZdjV881AHQlUQrJpnYnmG4aY32mcKCs5mijLL3cSlPSC4mwZpkD19/TE2XpmowWF1uTqeDOjounYk6es/FOJeAcCUVDVrO1UyeaSe5vN+gt7Ys1CiFYypWWgbA7kTb9cZUHS8O0o1F3LX6iB8gAe2J24FTIi4G2kHcxM3mMMadPSO3c+/z9sFVhO027e3rgIaHCaUTFxHb+ncYm/wtAJG46e95/PEmWNoj0viXXHWdsBBWyiCANyPXGZjh1HYopv8A2d5x6zCNYjp7YkILGRMYAVeG0bgU1MjqAf1nEtLKLPwr/wAR/TE9OiZ2P99cezTadsAO1JQZ0KIMDlH9MSJl1LCVX5qP6YkqUjHb2vtiFaZ1T+WCJDSVSIC/T/qceFpqWMhfpiX7P6/9Y8LQIEzIxQPSpiRyrN/wjAlakpI5Yv0EfO2DFp6TIb8sRmmN5+XfALGyCkg6Vmd4E7j+zOBq/hUM7eUqr10QACTvBExN8OAgG+2F1TLUlzXnkiQsdV/MbiOm04Cq8S4WyhqboUYiVkAHc3UqIaJImT1wvHEq9IMK6iooKqjEBSTG1x01AkmI+eL2/h9KuqVHlvJNNpdS288xkfIi+FHiHw7SSm4y6mnUg3DEgd7NI37X9cAhfj9JisQW0gqWUxPWVAAicFeZN2YMQSPhVSVEEtBO3Sb9MRcb8IU8sqv9qZtZhgEWmWC2I1CTN94O2xjAORysKy69Tg/AnxxaPjUNNzvY/XFD5c/Tj90h9f7XGYVrnEAjzWEdCbj0tbGYmIVVuHnkqVKlPy5gFw8bSDpG8gadP9cKQTDMGXQTpIYFQCZAYCNh2G1sXg8ArsqUMtTrjQQX1LTRCCCIJ8w6gfVScIc74NzNGooqUJLhmK66ekwIGmJtBFj/APLq1X+J0SpmSxKrqMyDN5BC7RAveROPUGiSG0iRJU9TBAEXBIme2H3E/CNWmoYlGqBBy6XSFAgtrfSpIAA/TDyhVpZUI7rQUVVFIZeiVq+cpEeY1ZyYcOZG0Ri6ik1MrUpJTDqUWoFqU2JhdwNVl7yL9vbHuvUdqVNFGomQQoks2qQCOvuN/WMP87wxstk6zTLCswVheFDaRvtdSfniZav2WvQHnqxrKPPpirUoLSbaS9KIBP0M98TVw58KaqC0aOYVqVcIzJTMfu3bqDdSGE6bWxZnpkggRsd9vnbaDjn/ABbNpl8xl64o0UpgsrvRzH2guWvzMbyJ63O2L2eIagOYajAtEXv+n1xkJeMZY/Yqw2YqXJLKBqF5v8unUY5hk6vlpULq0PCmxBM3+IggWi3WRjoP7QCyUCNSlCLqyspJO0MrQSN4Ixz9UFSiqItXzATIEur7QQB8JG3XpgHWQvUpgtCVKAVkI5isNbUBEGx3n26WFYDaRpBgkj8Ww2IkmP64pNXPKpJpM1I6QNIG0QYlTBJM3OMp5+olXUrg6FJlSW+IAwC4MEbTFoOLRd+Gcfq00iqULF9AcKFvItHci+3WcO6+dfVUVrgSRItp7fXfHKsrxTMQAlWpLMQIeJJCgzPpA3wV/jlQ1Kju7ggCFNR0bVEahpETbrHxYDqiVS4LDaBCwQL/AK7WPrg6nmHAkz+ft/Y9ccwy3i2utEEvUYsdB1OxuIJJ1ExM7gC2GNXidc0w61KrX1DS5kqLxzsCbGNQBnDB0VKz6vxkT69cS1qbE8sjt+WOS5PiOZYnzalULexZge+wMkQN8MsnxFgijU/YSzdGI/ijsJn88LMNdHoGpA1SZ/L674JQt0nHM34g7qdLOCLhdbc3S0wbg9z1OMXNOEK6q6tAk6usHYzMzHbpiDplYNbc29MQ+W0xJxyat9q+8IatqawDVhIn8Uz+YtGBlfNqXhS5CkNrrF1JmA4Ba53gGdwemLg7NcfixIlVQs6uk9Tjl3CquZXLOCh1AApDMb3kksx9oG2JOIZvOKrLoLyvMAG0qywSS5K9NVh2wHQ3dSDf8t8ehU0m7CD7Y5zkuLyymqRThRKNUGqyrzXMkE9DfD58xrjTBtYyBPqMOCyVWU9p74iYRad/UYq2cfSCd5EHSSSAb2PQz1G2Kjx7OtSNMwORm0/eOxna5I267gy2A6uKJJi31GAM/VSlJd0VYhmJHKDa/wCl8ctokMLVHclSylKYcqqnSdQLgi0nvta+PXhjigymbpsTqy9QlGYqJZZuxWSbG9+gwHXvDlaiaRFGqKoX8Qab9rfpgDitu9+w9e+Dzx6hCaKocEcoQTI9ABPftgXPUHrA/hBjSNyfcdN9sBQ/EPEWr5hSgXyqDAKgZQzSDquTJa0QJj0wsz2bIqsaYaGGpzJDaR0LKIA2vJ+WLH438HtQy1Os1TlV/L8uBZajOzO5EDVLWAFu5xQaOYCuSQKiqCqgtpG/KSOo6x7XxYU5SnqAJcSRJ516/PGYCbhiEyatAHqADA9r41je1nIu3D8hTBYLxeoiNGo+ao1WnTqLm49uuAOKUuEhZTM1WrCD5hqOzEfiWQsXG3tgWnwnh9Qin5ubRiNQoLSFQi02IJn+52x74jl8oVIq0s+jsY811A2hQCoMbDbodsc20TZjhNNiG8yvA5WJZvWPwj0uMG5DNpQFQ0uF1mOmNZpspEkwbhokEREbYhHDuGnT/nqw0A6ZhCIJP4kB3+ePfFcpQHmMc5mHdCpKO7MRJHM3eRv2wQbn8i9ROH5N5FSo2utJJMDmab+/9jENNqQfiL1VDeV92krKD4pW23MB9MN+I51cvxejUey1KBUEidJBJn0sI+eK/wAYy4bhVWvqBapmWYMAQWBYj+R36YAOtkKdPKIAApzWXBNwQaiOpU8zDTKlrDbAnB/EmhjTqyEIUIQ2rRAsJJmL95WIjfE3G6TtSekxvQo0nCaSAtgrx9RPeO4xWKVF9JYWVgRJMTpglf0t1xA7Obr5yr5DuktZC72BAkcwMcwtedwLYEpgUnUVRIpmGUCCL3M7sCJI9+mI+DZIPmEp8rDVBkEgibxsdr9MM+PZCiDmqlMMvlVlp04YssEPvqk7JAv2GKIXoqK6tTDU0gE6nFJiLrympFjsYm2PbUKQqnQr1C1MllcvvckTTInaZmD+WAsvmXDcvKWp2lYiDJKbATpmffrgnJZl38ypVpip5SQzEwRIYAHp1OA9DK0glMtSCmpJPOw0xEES2xBBvftg+tlaQepNGlGgEMzuR6XLlpgbR0PyWPxEeXTBVQBq3RSwW1w9pgiACbRh1w3idHzZWkCyqGIcXMQLB7Tex98XBZ+D0soyr/laKErNtLSCCJDHmuB1798Mq3AssRq+zIZGm4YW7TItgDg2dFWmxalTsABCzMzvp37fI4amWSnCx6Xt0/i/XGVAPwPKhOWggJuSC/QwLlvlOCl4NQVBFASV+HU3UzcFoO+GVDhw0KGOoDviLiHGstQs9VAQs6d2j2BJwAn+BJr0rl0CKBpMmTt0npJGGJ4BSABWioMX7/me+BKvi6kp+B27XQD82kfTHip47piBoABNvvEJNgbX9cBvMcFQH9wrAxYib/M++D6aKg0oiqCJgAAT/YGA6fjCi5HI0m1mRogHoHn5AYNyPGMvWMFtDTBWqDTafTXAI9icBHToIIAprsDYbzjxm8iLwiXEnUJB6EXttbDHN8NYXW39MQV0lflgAVyVMKGqUaWsgSBTH8+nTBFPKUj/AONBbsBjKzkaeWZA67dNpxAmbAYrpFj67d8ETnIUbHy1nAOd4BlnI1UKbGeovHXY4YecAR2t9MaqMCZHYRb/ALwCPPZXLmoQ2WpECbui7D1N+kX7euI8l4by+YGpqFCnTpnmhEBIiTJERYz9MMK1BIaUO0n1J+vph3S4ZT8oUysqRcNeffve+AT+F1qVaSEUhSpAHy5b8Oo6Qo3I0xcm+LPlVCb3b+L+nbGlo6gB2/T6Y2tMRJO+KMzlNaqMHQMrWNgwI+eOK+LfCrZV/MSGy02kRpJ/AxWDHqPbHcFQAbg2+n5zhJx3htOrTZTGlwQdv7nEHKKfDWgRSpERYhhB9RIn64zEtTL5ymSgSoQh0ggxMWm2MxvZ+okrcVYF6DGlnaIEnz0cVB/rWog1iCYnURAvgCl4lqqqgV8wiwTBKV1A73uLdDhdXqKvl6WdSASHUQSbHSNjG9+5xH9mdJjUiqQzsy7apAGpDJ1CbW29JxMWnfC86xqLGZqVGOohaaUy2q8WYGxIFsH8acvw2rU5lllEMV1CHKFTpA7AkR27YrmTrKtai7ICiGAKI0s3UAgwet5uQd8WjN1MxVyoDeRWpGasR5NRUpnnsTBEwDMmep3wsIb57NU3r8MqsykOppld51oBv6Ej64T56rSpUFoPH+UzwV1N9dNmZp9benTC/O8XovlcmV8xKlGpTA1qdBC2LBhy2IHXvhjxqirVs5VUAlWpZimRDI5pzqWb7z0PTEG+I8HNTO8Q8sFqS01BBnchXAFttSn2xSKHDSfMblZKa6iVbSASLAFhcgnbrBvcHF54P4lJzebegTNWmlRUYdUF0JJ3IMahIvis8fzyqnl0gFSrzH7rQdOoEAz8RDL8Q7GNziAXwnUnPZdWMg1RubS1p7bxjOKFlFcSebMEHqOXVEmd+bt0wAK/lnVTMww5mCyCDIgXI2vGCc3QFSmczdQ9YqaYFhI1Eg7dSAItbBWZGslKvSeoAUAuJkRG1mJ67W9sHvnRVzDeV5QWpMgovQf6gD079cL6GXWUKU2qanICmwbflJEHVttbC5zDG2mDt29L4vEWTJoEqhnpLOooaYRWIbob2gyRvG2H+Ur01qNpo0wVQFiywQbW5ZBFzN42xW+DeJFB0VEWHaWqAHV13G2/bti1jLKajqaQJKgEm++xB6bTB9O+LodcKr+dZVSBawhRHzucNOL8ao5OlqqG/wCFVFyfrAHqbYX8b4tS4fltWkF2EU0uNRG8xeBufeMcv4jxB68Vqro1QyYJa6gkabGwmwUXi/vIHviTxzmKtTTK0ac20c0gdyNwfTthAMz5JQozPMmfhUnrY3I9WxLk+FrTl8y60oFqRXXUawtp/CCPxNiQeI6KGaWToze9XU9vYFV/LGvAdn8y7atLUEBAblrAlQQtyYvuBAE74noVKj1iVqqUWmOVHB/hBljtzde3zwmzHjDMNt5VMdqdKmo6f6ZP1xDV8SVGEPToNbSCaSSPWVAv64mi4cK4aGKmoqO0SYgQTuZHsR7dcN6GVKqoKkoRdKgVlIJNhJ7Y5/luPUyRrp1FIjSaVWFER+CoGBFtpGLV4f45Vamp5c0oBLIkLXSCb6JhxsbfyxBc+GVmprppSsfgYlqfsLynysO2HGWzaVSUjRUFyh9eqn8Q9Rt1jCHhebpV1JpPq6MDIZfRgYIjEfFeJU6BVqpqRI0BFLMWAkhINtr3iN8QN83kwACVYwB1vIwvZk1kwwPUSPX/ALxTKP7RaR4kteoa/keUUKwsqTN9KmGAPcz7xdtR8V5B6gjMMvNPNTKDsJIBHzJGAbHiSjoR2uDv1x4zXEAriJPcfWTJP5DEdGrQrMVo1Q56hYJF5FrH5xbEOf4eJ/FIMfCTHpvgGnC9L1QoDbaj26QCZ/LFjKqDbphJ4SyYVXqTJYx2IC9wbgz/ACw7Ymb2xR6yyXPb+uJGW4H8hjxlqgn+mJCLmMBp+U2/n+eB9OqmL+0C354Mp1W6qCcCU633UECxP64AZaUgWxmFtXxJSRiv8JI37WxmIOO5ziLjUocQRZlYTpMSpaBym5i1zviDNR8JanrG5UnS8gmeUR2WI3+eJabyjMAVdNJWCQ+oMRKG50gXI6GLjEDKwV0AVQWEzqJlegkx3xuFG5HMFVps1viIYEgEktLVNUyQIA0i4GLHw5AuVo1ACxr6ssReIeoSzU5FjMb2vGKwtNYQ6gA6nzArEGGYdGBA6Ad9+mLtR4TRWjlqdUEIlGpmCIuGZkCwJIJA6evri/EiJ8nPC85QZn05euwWYMBSDaYtLd+uAK3AETMUGRzRoZilyvSHUrOlg0gyOmGmSH+U4pTqTqV3LfDtAg8sbxv/AN41xZA2S4YjAgmpRUg8v4YP5Ywqs5KtVRFrUwKhqTl1qIdDKQRAZSNMspEelumFjZ2pTpoquQTqQo1MBluTpLMLg6psRE7bYd8Zy6ZannMpcHUlame4tKm243+uIvGJdaFJHdqiu3nUWLMZV0XUDqJMhoGIKi9MqSCCCDhwAwyaIaZ+8reYrW5lVSpEdgeptv2xrgOSzJ1tShU0nW9TToANplxEi8RzdsC8UzRYlS3maDpVxaVEgQO3rhBZ/BFNHz1FeWpKszADkTlPw2EMD8ux64rHHb5qvHWq8f8AI4aeE/Ewy1akzUtQUsCVMMdQAsWsIgdsK+NZeoKztUpvT1sXAYHZiSPf3GF9UCTjon7OeMeeRlnjWo+7PVlW5U+wEg9h6YqnGfDJy9GlV82nUFUnTonYAX5gDuYiOmNeDs2KWey7khQKgkkwADYzY9DgCvHGcevnqo5mFMimog9LQB6tP1wNWanl0QJD5i5djcU9oVehYRJN4mMC57NMM1UcEhhUYgg3Bk3kjA65RiAQLEMZkfh3G/bpvfCDedzCu2pU095YsSepJPUmTsMQHGAYzGkbJt/c4wvttYRa36Y84KyGQqV6i0qKM7tAVFBJJ/u5JtiURnKkuEp/eEwBpBMkxYCJmTHyxe8t+zLMJTR2rU6OYLAoNR1C1llbBpE2nDDg2RyfCBrzNUVM2RPl04qeXvtFg0bsSOoFrlH418aDO/ZxSDUwrFtTCG1SACCs2G9r4gc8O4s5r+RmT5Gfp2Svy/edlboZtvuNoOG3FaTZpNNen5dYq1NSHOkGAdYmDGrSCCJHr1rnisrxDIUc6p+9ogU64i5PfbuZ9m9MPfCuSrZzh9KuSHqUahCzCllVQFGqDcGRJ3G+KOUVcuaZhhBE7g3ElTEjoQR7jF0/wbIVKa6Gamw5YZSSWgSSGIJmzATGFvjbwy+WakWcu9RGqOCRCnUSVU9Reduu2DKHiwtoFRKbgICxQ3EdlaLgC4X5YQKuKcBqZZUYSrqTzqWlhuDvywP1HXBPBvGmZVgtWoatMGTqILf/AMseY3uF64s68ZWqo8ssFMgHTqW21jfUDeDOJuE+G1rZtXZQKVHn1adLPUnlUz0Xe0DbAXPgNILRBBnUSZIgwdvy6YOcTucDoYCxiYi0E4D0otIxtKtxOPIPKcRVarKAVTUdviC/mQcAxFb0B/v2wprcQCUWLCFWSfUCSf0xvOUqtRCrEU16lGbX7AgCPfFX8d+JaSZStSWoFrQBpIIYhjEr0IibjbAclznFalSo7ljLsW37mcZiL7C/bGsZyrpsuXU03Ow1RTZ1eCTuNYbSsb7XwKMoQuqozIxCsuo/Epm+89o7g4KzaqS2gSolpJGuL3I+HTJHqbYziB1y6U0RAgVmVDpJGxEkwSOo7nvjaXpl4V4XUzNXRNRSdmBYKgF2MC9pAHqwxds1pr00qDVGYzS0qZ1ERSRpaBFpKSZ9O2IvDHD2y2SVAv8AmMwnKd4DE332RDrJ7kDoMaqZoUEOZA5MsPs2TS/Ox+KoR1JJIn39MW3QH4gCsnE6zBZNUU1YG5OlQReNhJj1PpgTP5RkOQo6mbQwZtRlFiNjYzMgCenphhX4aftGTyjMHc1GzOZ3MsRPyAC6R8sT8XzU5jMOqqRRp9dXSRaOtmFj1xkVvM58Vamfr1kt5fkrHS4CsYvuo/5Y9rmKVTKUTmqbP9moF1voD6nCIjXkixMiDA6YT57iUZTTBX7RV8x2aSzAbwdoDTY3x74xxEVK7MrFEpUlp8pEkAQBGxvE/PAKuJcbrVkALBaWwpICqLG1tifUye+BM2ux0lTA1cum5kj/ANY7Yhvt+XTBqoyqzBFldJLbkA7WJjt0+mJID6WapU8mFJR6jsXKNJAAMAGNiRJgG84TVq+oKNgBESSPeCbY6F4J4LRzGXiqDDlmZVgaghGkHSNVpbYjf2xz/N04qsqi2ogD0m2FV4p0gSuowpNyLkDqYnDPwrk0qZyklR9K6p1AgXUFhc2EkDC5KHLqm4aIj0J9+kRGHngujrztJaiB1GpdLrqA5XtBBFjJjBCniVIrWqhxDamsINzJGxIj1BON5jMA0aSzJUvYRaSN7XPrO0Dpgjj+VSnmaoS6BjoIBA+QO2J8vwirm1QUaRYpTvp1XAJuS7ldzELH+3fFCYCOmDeH8Br1200abVCN9NwJ7tsPrjoPhfLZPLUzTL6MzUWKnnqabCbaF12Ak7gyfyElTgBp5bTlM07JTbUynSaTEGWnQJPbSSRgEWU/Zo6uRVzNCmYgiQxuINmi4nFiyf7PzlQ7UKtSsGXTURDoLLvp5TcEgGJ6YK4SQygNQpCsGLBvLQKwuJ0yYkWiZtiZPD+mpTfLOMsyTq0oCrg3AdQRqINp7euA51xSmKx8qnSSkyH4Gpim9hcltRLe1ye2JaHhXWF8uorMJ0GdVN3+LRzBWpvFtLL09cX3iVahmHXLZ+iEdv3dUEBXi3I26/7W9MVziH7OczlnY0NNem1mVjDwDMdL2sQZGA9+F8k+V5aw00aqlaqSDJmJtYQJ+R9MX3wbkFy2WNBW1Bajkf7WYlf/AFj88c48PV8xWreTXd0WnJdG+NlIgD4ZYgkXPQ46DklY0ErUrESNPQqCbGO4i/Q4UU79sFc/dIPhPO59Ryr+rbdx6YR+ApBr7lCiiLgG5gxsdiLg7nBv7Vs8KlWiFM6aZ1Dqp1bEdOmA/wBnNIM1f4p0LEdib2m//wB+cFmp8NW0LTEzAsDeD0iffB5WqoXQdx8IaxufXA6ZYkrOqN7Rv/TBjUIuTI/vb+mKLHRqaqSE76RPvGNg45zm/wBpuYy1VqD0qNXyzp1c6kx3AY39sFV/2pfc06qpQd3Yq2XHm60HQlo0md7TvgL6zDpOPFSr0k29P5xjn2Z/a0woqyU6PmlmDUitQ6QIhtRYAyZsLiMefBviLO5/Nw9UrSpqWdKYVVjYCIkyx6nYHAdCzNaF+Ij5Y5T+0JS9RL7Np+HvcXEk/wC2PXF/4yWAgGXO0dAO98cs8csDmRDEtpE+hxKFrcXrEyWUk7kqk/muMwKM7U/jf/kcZi6HnEOJnUdQVoUjUysDqJE3IuR0nvfoME8IqApWVlUsfLQmyyrEA2qRzKQBIX+Izhbm9MQAzOrBtROpQDMgpBtcX+oxLRrMlUil8LstypUMbyqlbhDJspvA7Y0XrpvF62gZyopjyqFOhRA2U1ILRFpMr9BjXFMsDnchk91ogVCZX4lFrA9TpJ9ziqCgaA0pq8okM6g8upQCORlIN4HyxBkvFtXza2aamHqGn5RgGmU2hrAzsLWwk/E1aOF51WzHEuIW0Ux5VM7nlHT3hfriPI+FGrZEqGVWzJFQ1IBjZlEDr6g2k4qw4wKXDfs9xXqVhUYTJZWClSCARcWiZnHU1AgFSFQRABBERtI64yrjPGMs+XcUKyMHSIbXugJMpqECSJ74Ay9ZtFQldXmW1ESepJBiQbTboDjoXjXwo9cNVpMWqAQVIBlbGFtYjvjn1Ovo0rBDCzLUJKmQwPLpEQD6m9sBqjxBkWAzRqU6ZbmGkqSCdgRaI7dsCvTA6iewmQe17fTEh0m8jlMCnzEkTMTEdfT2xf8AifhTL0KHn12ehVqLyoqghTp+CdMhiOtovG2KGPgeoRRDH/8AG5NxaalS/QD2noMcoZrnvMg3x1PwlVf/AA9jpZqmhtIJHMS9QxJ9d5wp8O/s/UNqzTq3XyUaQf8Acw99l9b4zeis8A8P5nNMWpU2cAwXhSJP+9gCevfbFh8E+HsxSzQrVQFVC0gtJLaWUGFJ6sbnscdJpaQgVVCoogKsAAdgMVfj+dFEABv3khQDct2HrNvngN1OB5JnLNTV3c6mZmYnvETYYYfbUprEhEWwGwA7ACBF+mI+B+DkUI+Z+8qET5d/LQ7gH+Jh3Nt4w94jSQqOQEzaALe2ApGby7586WpVmopYMEALMf4SwnTa5FsT0PBdWYpFsnRPxqKhqM4iCSvwg+s/LFwp1iBzH26YX53xFl6TxUrIJE/EJtHrgPVHIJSACg26liSx6knucSGtCM5AUAXkgAfnGFlTxN5kHL5epUU21uRST5F7tt+EHCbxHxPzKPl5ipTpoXllpEszD8Ky0G5G4XtgK14o8XjMVkAUNSpMYBkh5jcSLW98WvwZ40rqGWvSd8srWqXLUlvYhuZ1UCTEle5wlyyeWs5fL06RBtVqnnk9YMsAPYThFxnNELfMPXJm4hVBkg7yWBvG2KO05vh1GuoazAiUqIbgHqrD+7Y98AAXLIiksFEBi0yASLmbnHKfC2cznlFKFRlpFGJVVL88Gw1DlLETymPnjpXg0sOH0Afi0y31Jv69/XDBVvG/CaNZ3VdC5lKbMob8a9gZnUsEj6GxtWPAdQqa42MLM9IJ/TtiLxnx+o+bBI8upRYrCmdMHfUdyfaIj1w7y+bGYpHO0gPtCrozVIL8Yt96nr1IG8H0mBtTrRYOST0BMm0n+97YlfMvsGJFyd5jpt1wHkwdCaX1g7ERcd7xO+DiVETFlJiwP5YCsZzh9OrmVLqGNXOkM7EwUVVOn8zMemIanC8u54jWNDRTQHyNLnSrAsto3uAYNvqMGZeqv2yk5UELmWbTEgTRRgb+qz6RgFKkcGd/x1KxBMbqSpN+4j6HALM3wWknD6NY6hVq1CN7FL9O4gf8sdG/ZvwlaOWquP8AyVGhjuVTlX2vqPzxSuK0qgbIZen8SqGA0nckHWRv0Jj0xeuAeJKQprRrMtOqsgFjpSoBbUpJiT1UmcUb8Q8VWgjObwPzxyHiFcVqrVCQgYm8EiwFupv/ADxbvHvFbhVKsJMiTB3H4T0nrij+WWba5jcwBO0kmNupxBFGMxuMZiKtKVgGedJZiVAqKAhAKtpLB1I+ECw6+uBMnmpVVEBzVUp8R8szeASQViBczY+uPGWYGqS661mG0rqaCZ1SLFgLbz+uIslWYsCo5UMtBjlmdJvIUxtJGNpenHHeN6qhpora9hGn4hYk2k22GF2Vz7qWaRqli7EwzADaApKwYjbb5iXxRFOrpG5Goggcpe52EE39RjwmijRJSow8wQZHLUUHmEA+u1jb1wQvVixBL6XDBRIiLkyWtpg/3bHXfBXGFzGUFMKFalyQAQComHE3uO/UHHGzRcguFOgtAgHTO+ne1j1wxyeer5Y66dTTUQgablgLna6lLiZ6kWw6O4BCu+EnHPClCsGcpDweZbGY9MJfD37TUrN5eZApMRapJCE9iD8H1Inti6kGN5BEiOo9xuMZVy2l4ap0nTMrV8xKVRTUXRqazSdV/Q2icX3xplxWy+uaQiHU1ACLXH19d8Uzjnhuq+dRMs4H2gHUIgLpuS8Ez3HrbF74h5WVynlu/JTp6Qz3JgR7k+3fFFN4Z4vRkUPFNmtAaBbqJFpwK3imoQGSjUuOitveJJsRsYHTCLhlClDeaxFNTOiJaSbMSBtH/eLSviZMvSDai0mwmSQLHdhO3rgJ+G5DiGZ0M7+QkcwBlm2mALAdpNsWPI8Go5cByA7qP3jczX332knpivZTxJVZJWg5meao3kpHSNUlvZRgPOcVqaiauYFFINlXSTcgQzy3/FR/PEFuzPiBUXWzqi93YD8uuE+d8RZiugTK0XVyB9666FH/AD337dcV7hJD6mytHzSpXVWrOFI3Ni5LR6rHTvg3xLWrK7A1n0aQSKWnlkCNVRzrMidu2A8Zjh4Uf53OEFt0Sb22lgT8lUYnyVemo1ZPIgEMPvKoWmIIsQXJc9+UDCTL5qhTdGUaTpDBmUsz/wC0vuQwPToMIc3xV6zK8AOG3WfMMSdzsP0xcFr4pVZkrGvmfMamAy0aJNMESFBJI1MATtvfFb8J0Sc2rx+7l7QQNO3xT+KPfv1xnhvI1KtfzBB8sh2LmeshfViRH1xnBszFOsBZqh09YKwWKjYT7mfTAMc5xVarnSQGLFyrNY2iGPci0BrfLCTJVqRRw6CxDQGiRtA73M3OF7IQBtzXjc7kfLEmWohm+FyqrL6SJgbnaw98ND7g2bakfunUSvUkIptqknZrbkR8t+q+E6pGQolpJKkkkhup6i2OLZIBVaqF1aWGkFha8yyi8WAkEb47T4eponDaZDygQsXjQBMkgztpmL9sW3xHNP2iUVp5xmUrqdQSukWn8U9GMdAME+AqzilVZSNQddPMJmCIg9CIv6emFni/iVKpmqkQymmoV0IPMACCYseq+kzeIw18AoRQrGJ5l0h/gJvsDYtbf2xlViq5vywKihPJZvvBA+6JF4gWUm5HSZFjiZs8JtTBE3K7Xjuf0x4bOgL8KCSQYt07C02wBRzf2QOXRjSYlkqAtNNjcIyjcTIB7mDgKzx3iAJq+WSn35IKbctLTAi97jeIN8T53NpTymQUgMAwdlcEoRMkHT0vcTN8Js5lmWlT1TqPmuylYC3FPcm90+RHXDDxANa5OkJtQBtzbge38PyGKDkzqvmqtcywLGnRZZ5VFtVxsQbXnfC+vm9QKvRY055V09Npki3/AHjWa4o8q1VCsGFmVgAmQNN9MW2OwvGF1XjDNUd9QE9wSCO0XBF+o9sXiBs5kXpaWghXBKll+ouNx/QjA7sDsTECZ7genTtg/O55dICrTJKkEjVA5rEK0BWgdJsekxgQku0KAsqBEqNgJvYSSJ7n1OMtICPn9cZjWMxA4zLEaieYBpYAkRJ7GR03jE6UyaT6lSmU2FSxYAG0CNTDvHXBuao5lGCpltKzIZ1J2MHmc7EidhHSNznB/DVas2t9ZRmIBRlK3Ik87EkR6E/TG/heoP8AEKVSsahDVHIRQDyrrEKGBLREjZlO/pgPPZupWcl38wHoGOlNwBtAt2tf6WWj4Xr0Wc06DFVZTSHmKJi0k672J6fIbYDzfhvN1axU00PMGIDImqJMSD2kTHXBFRVyAR0i/wDX/vDnIl3PlsKstTCqSYhfiO/4Sdr7d8SJ4OzJRj5ZAkfiT6/FMeoGNZvh9Si6sKgpuFj4wLgRKlGNp7x7YQJBT99U/KPecWDw742r5VCgYvTFxSYSt9+aZXvaQe2APsbKy02qNLMZCEOCDEEAMJmesdMSZfw/WqHVTXSpFi7oBtJHSepiMA+4f+0CqueWu6ioNJTy6XKCCARBIJJBgwR0w18VcTq52kkZZqQY2arUXoYI0gah2m2K7mXpZfVrqPWqwFcAlVtELKkiAAO+22BOJ8ZzBIEGkpQcq3Gl7j6r9YxA+cotJFrVvLpq06KSrRBid/8AyNe2o364Wv4go0VVqOXgmeYg3NpOtpZusi0YF8O5WM3QYjUoqhWZlsCZgQx9J2t8sGeP6ZNZ208qaKYYEASVLEQBJt16R64lAVbxXVqk+ZVZVNytPc+gYyR6npe2A61dlJddM25gS5B/3Hr6Cxx44IaYcGojMNSzpYqQt5gx6j1ti6UfD+XzCGoSVVxpGkJqAWIn7sQ0qfUg73xfgpWQ4ifNU1Kj6WOl2+IhTAMTOw/QYsHiCjUqJlnGo66SqjyFBIMHUCLLERe3XDJf2e5YXau+gAkyBYDrbb1wxreCHahRpJW5V1iY0yrkmDY/XAc94hlACCPNCaRBdYv1A0kjTqmD26Y3kKCaTrepc86011covOrVG/cWjFyqeD82n3YCtTbdlqCYFgD5hva8dJ+WAKnh2rToa6tJQDcHylZmEFTdCYiQxNtsXwJ+GsaVWpUGqmnlsQr1PLZlNlAkc8GDpG8YDyWZ8hg9N0krM6Z0ncrDetp+mGrjLmqll0qImXptqB2loGPIUBGOhHUggF9NRhHUFWkfEO4kDabsCapIUkqoPKQQdJE3BABg/qMbyDgMoa6lwY1AdYvvaJwRnMu7mPMappTUAzfCOqhb7REA4k4X4fr5mCBKiRJYKYWSQLEz7jE4Bc9T0O5UaQG0AqbSBB+REn54Y1qjNkg7N8VeFUHlAC80IGgXI3A/PCSvVJJmTfrBPa5/sYcimfsNHlABzDQwJknTTEekenfCUXY8NpjyyFQGAGHlpeFFoAm95g/1wN/iNRCdMEAKAugMIHUA+kWEbYacR8lXZTS5hBLB2kmBJ33k79cQjhtFyF+8BJ3VgQDE3sO2AhbNVBBKISwJsCJkGx+vviPiHGRTo62ohqbt5T0pgkH5kz2OJczkVAgVmm+nl1XG0336YRcbrFlpLzMDmQqsLToVQ4UwBIZonuMAJ4v4LUp1VpghqaUyKTmQWUsW0bwailogXIwZxHghZKYh/MZQpcad+UaGhRAQAggTsd8E5bxA+Xzma82Xo1KoUuCG0uLq0GAbb9bb2wt4hxJqjOpR4GzUpF9yekjqB74QVziOaLsZYtFrmR7rYQMCETfp/f8ATB3EMvCU2MAvqOgW0qGge5J1e0Y3UqKaNOmt2LM7GAIMAaZA1EQJ3i9hhRCaY1IArBgObvNzIFoER16TgXB+sM1aoKahYMKLBdRgQDJt7/PALCOs/wB+uM1WoxmMnGYaLVm8vUio2l9MDnnTF4gDrJvIuf1J8O8PnMUvuQFQbxzGxYVN5IMG+wkDG85RaoyoSCWnSO0b6oa6wNrYn4KlKhW1io4paS7aCdI+JRqvFiYAk3PXG5xK9cHyKtrkAkudbBYEHbczY9u+Fuc4PSp1p8yNIBXzVlSbmGLEdeg+eLBT4rXrJ/lhBJ/eVFhYvBGoRPeAd5wjzKUaTFq9QZrMSICksiRdi3eP4YAv2BwAGUy5bzQlMVKn/wCsFlKkyfhYBQLRYzfbBtbho0FXNOgV0kwqnVvv1UidpvjxW8RZkqUJKnppVDP4jMWBAIJAA6+2BKvCGqMfvQ9RvijVBi7Q2nSY7qfriomz3E6VKyo71QoUVKo7AC0kwANh2wlOaOrXCGRdYEdtuh9o7jDHPVpFNvMJKNEEPpHSNU35QBygSMAUzpdo0kQY1BgCIMRNxba46YCCpQKEzEA/xK289jf3GN0HuOXUdhJt1+ke+POkWjmkCe49N/5YJWlyoHUqjEkVVUkm0RchSBGwg3N8ZUz4FSX7ZlbjUai6gSAAQYvpHz/Xrg3xOs0q1UwQ2bZAJuNCgAwPn6Yh8N0NOZygg6vMLHlAsLye9rzP6YM8TUwOHUDrkvWeoFm4V5I/Tr1OFIr3DqqadLLq0uraB/5FnmWQZmIiOmrF+yPDqiqTl8xoZr06ZRPLeB8InnER+hxTOFZPRTWpfUK6KQxUILyNUmYMNcj57zbfDXD2WvQzFTMq6xVOglppCTJ5oMdyY+eHweuHZs5hMx55NOpRpOKlFSuhgROuBcREESb9pjFv4FmFNCgXQrNJYE9hYXxQPDtbzs3xDMUxCeTVA7nzLLsesEnF+4ZUH2SgPLUlaaWk76RO+IB/E3EFpZd6gRiUBgSBvb+f5Y5/msxm3qaVfSSJGlCB35neNJ337bXxd/GdRHyda0ctoO5sRE9fbFQzqh5io6sqmOcM2kq5HQTqsDIkQ3zsCVuF1XT72vMy4WWYkTB3hZJiO82xrheS01aDzOtmGmxIUAXIB3gz8hiXM1VFFEYHVURb9IiQC17gEW9gYxvhwmvl5LOqM0gHbQFmIk9B6mMXIB+KV084SoYJS0wBe0jnkb9Z9vfEfh3ilSkKgQ8uhiwMRsQCJ2Mx74i8RU1WryAqrKDpYltPoC3MNut8AUqzJOliNQgwdwbwe49DifQZn6KPLUEcIBJDcxifiJUWWTF/TDLhFZKeVSo9IVAuYgk6oWyGbGJMRcdMIxUETsfhAvcdZ5rdNhGG1CqwyKBgzURmSWCtpmUS0we28dcB0k0Kdc62SdQDSpPobjv/AExDQSmjq4apIB5GWd9yYE+2N52oqjQpqMxAhnKst43IIMwJ9cJ0rklmDSogAgwQTBM37dxiCbiubpU0epr1FRGgrBZtgv1ueuEoyOnN5akbHL01q1AWkl7OwgxzXAgXt6YYMvn5/K02YeWuqqyljaJiS291H1PfC/KZ8aOIZpr620LEdSY6GN1v6euCqrmsxqDsVk1KhYN23JA/5DfE2U4hpCF5YIDpUmLnVDCFgwb3/wDhOey1KmpRmqBxQQqohlDMwdlY9BB1CBuQD6y8SplxkZFjTCBTMfvGn4RN9XS/5YIS5io7AFpi+mdtyTHzJxK0MyANso+IBQNzFpkT1Pe+JAmo0013kqNU6UOqbTaCd+l743XogVKupSCLQNBAY2uRy6Z2jp9cFBrXIQqPxEE/KfX17YjjEtemFgAksJ1fCVkE/CVJBEdcRHGRrGYzGYo6aeF1SJq1VoonUqskHcc5ZRbrMm1rY9ZHhqUWBoUZJ2q12sI3gACSP9IHvi3DgtJagLKKrfxVDq+i/Cu3QYGaioosxPwlgYLd7Tf2nFCkcPNUA1ahZgYMEhB0iGa4vuZ6xil1uC1KTnUgQJqRwrmWBBuNI6RcCZjtfF6zNUeWAwN9+1gIBJ6X+uK62fXzjTKkswgsDCxMnYkC20f0xYiuZOkqpVKM9MqmlyXgHVYpCpqIME/KPXEvBsoANYGyizLuTuQY5QBaf/mDa+TSKiw8LFjqMFpjStlsfb4jthjwXw+7UmgiZ2DQRCggTsY1bzYzje+IRcZy0UwY1qYg6p0G50ggAREbzthVmcrDKutdo+KdMbi02mYxa874XqrTf7ljYCQZAgAEwoMdZvftio1KaDSNR3IbeRHuAPUfniCTLVgJ0BtakkMHUbwosVk77T12F8T1KrIoZAKWkaNQYnWQRqaSbRO4EbYweV5JXQxdvxlQAun8KhZkkbk+1tzqusBZSUENGgoCNt5k6o7+2LJQ04SToqVQxFSkH5pVgzVF0zMWMtvOJPE9P/K5YGpTYUwFdUPOCV6z6CML+D1gTUTlp0qpVWEaiASYgm5IvbrifjOVCaUgkFuSozgSLHS8iIFiAdv0lhqThjCFqpTYzVGsVCdMLdOZVAMkHoTK4K4tnqRrkV8sw1kF1p1yAxF5YEC8e2FXDqz1UKFmcBdJRzKKpIgpeFIN/acapZFWqsKSuSo1b6QIB1SWvA9LnpiYLX/iFNA1JUroBSemtACloLsCNZZXlul7n16YsXAs5/k6WvSHVFGm69I2E3+W+Of8N4lWNWg3KylCq7mD8J3JYMfQ3m2LTS4kfLdKirqVtknUCO5NycTFG+LvL+w1RoBIhllpvO4G+xOKvXyn2YHQiGk7Krcx1SFuSs2DFogHZTh/mGRkJD1AQJ2EQD1O9vQYB8RvyKCsHXOkrJYxCesTJMX/AEwgqCzTXSNWlnBMKQ6MtrXiZJgbn0th0mUpqlCopJ1h1bUyGw0jUAFBAMTG4mCd5B4hRYsqkmGYll1KkNA1EBpMEd9yMFUGRHoIBqVadQArzgsTDEAwQO5/IY1Qi4pTd6qjSAXA0qo0zqsJnqT1xBVOpdTFmKgKQRYdFAOrsJiB1w447NN2J1DUoQBQmkpYwSL7+k2F8LMgQVcOxVWABIM7EXKyJF8TNEdSozUxCDSkAuqx1JGoxc+p7DthjWpr/h6lZ/eydQjmIYQp6jSoMnqThSqLqInlB68sgfWCfnh+lI0si3mM/O/7uBabTqOxkXG/cXwFpzWaWpTSoJLQpUEAgm08ytG8xiPMUdNPVCtIi63Hawn9MArSpimtLzmPwlFYCwiSAQbwevoBiPNZmQT5qutJJDAaTqUbb37yO+GCPL5jT9ur2OlRRTpvYiD7D89psHxHLmlkcvQ0jXXcObmb7e1mX6YgrFk4Wm/39csZ/wBAi3z3PpgvjVFXz6I90SmpNrEBNW1gJ6we+MqR8XFM1a2k6dLhUQXGkSDzekLEjY72uRxymPKyrA6Zp2SIiDd5H8Rk7dJwm09emDc1UDUKW8qWX0j4vmZbvbtgB6A1OoaYJ/CJNzeASJPuRiYMrJBsdR0kEACbkEH8N95tffA+q4IAsBtfbvM3640XtAsOonqOv5/rgj1mVAaAIix5g1xYkEWgnbf3OIcbx7FI6S0GBAJ7EzHtsfpiKjxmPWMxcHcq9WotRtJ1AzZo1T6EC4n54mCk5d1blLlj7AtMG98ZjMQKOI5pdBUHbYbA2tPW1sLOE8IqNSaqzUw9UlQDUgMQdNhFjFt8ZjMaiAuMZsMz0V5ai7rKw8AgqdUCfzPSYxYfD+XKUERSA2k79THuT3+uN4zFvESNVYHSSpFpjYjrP/3HMuPcM8rONTBCy0gzIGq/yAn6DGYzGVa4SlIs3mgsoBJKsdano0wRAaAbTfArUjoD2Kyf1627QYxmMx2/n1mmOQzMumoCnBEhtS0zpkqYEcwkxM7+pxNx9kCkgrr1EMAikXiDJO8A3041jMP6n0gDKomvUg0iVA1nVtv0HyGnDXiGYeki06jMy+WwhIDw8kangkqSbCBIxvGYwai4FUNNFJBQqz3M3BXaw7wd++HWdq6qUhZBadRX4pAJMyDpN/rjMZiVYkz7KlJm0h0+HTEyWuAAotsL4ipZ9yzs66tgFR0MR1hogbDe18ZjMAq4sqEaND0yLy6h4nYShJvHbAeV4ggq6yAxiovKDDSDBKm6zP4fX1xmMwC7iFdGOpQwYiGDQw9wQAduhE+uPTZY+WkQQY5vhIJizTEjsdrG9sZjMRUvC6LcygOSxG0kRcaiBZoOxBwZXolcvQQooctUUBgZJJAlpYAG4ix6YzGYvA8aooRUP7yxktDlgLyZgiwmJ364B4nnToINRV0U9IUDo3KZhe0gepxmMwqPTKj18pTYoi0aayB+I9TGkhiTBPUieuIftFIjMV6lSo2qKY0oVPXlUliRygWNoMYzGYzVV+hlibbTMKDzEqO283ttNwMe1ok5Ym0LU+dxfdvQWA6GdsaxmKobQZB9Ont+uCjSVfJZqdTyyLmNOu5nQYiOnW4ONYzBAyJylirEbAiwDb3te3S2J6+XZFAPLqExJk9gR36j0PrjMZiAmjxoqoHl5YwAJNJSbdzFzjMZjMN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508" name="AutoShape 4" descr="data:image/jpeg;base64,/9j/4AAQSkZJRgABAQAAAQABAAD/2wCEAAkGBhMSERUUExQWFRUWGR8aGBcYGRsaHBweHSEcHB4bHyAYHSYhIB8mHBweHy8gIycqLCwsGyAxNTAqNSYrLCkBCQoKDgwOFw8PGiwcHCQsLCwpLCwsLCwsLCwsLCwsLCwsLCwsLCwsLCwsLCwsLCwsLCwsLCwsLCwsLCwsLCwsLP/AABEIALgBEgMBIgACEQEDEQH/xAAbAAACAgMBAAAAAAAAAAAAAAAEBQMGAAEHAv/EAD4QAAIBAgQEBAMFBgYDAAMAAAECEQMhAAQSMQUiQVEGE2FxMoGRFCNCobEHM1LB0fAVJGJykuFDovFTY4L/xAAXAQEBAQEAAAAAAAAAAAAAAAAAAQID/8QAGxEBAQEBAQEBAQAAAAAAAAAAAAERMSFBUQL/2gAMAwEAAhEDEQA/AKeczoGsudIkMBNgTAJ9L74mzHmKt2WJAkwx6etpv9MKc89RbKraUBaSYVrE6Qe4nVHpjWbzL0qwps4LcrjlViCwDS2oQxjtG/yx0kQbVzXMdLMFFvhsG6atcyD3Egx0xBl+LMof7wNy8munpCmykgRMxt/1hRnKhaxkFebTp2k2DRCi0RAxE+wUiFtzyQoJ1EgwLMT32jtjWTPUN+GUiSCx0movKCIBvcgMeovI7nHjPKfJpEO9NCx1TqbSG6xP+npaDgLhVLVz62lHVKaiGvYEQbERG2+NcS1Al4DICaa6jPswVwIj26YUNPD9BszmFQMwWCxMGD0sOiyLXImfbHRKHAqNJCFpqZFyRqP1M+mK74I4K9KmldAhWqpGkkhwoMgkkQZPQAASLnFpznEadNZZo+cSewnrjNqqh4g8LgrKLsDKi3scIq1JVCzIqA6XAUMbCRcG24MQcXt8yK1I1adQqhkNqgQRIINyB7YoHG8yaVd0s4gPrD6mEgddhHaB9MINcPzAWs9Ouy3AIJIt13MS0WgflGHeR8qjQLuRqdgFDC5A02WJJMyfeMU3NV0as5Qk8vJILGe/xCPczHbFmoZdjV881AHQlUQrJpnYnmG4aY32mcKCs5mijLL3cSlPSC4mwZpkD19/TE2XpmowWF1uTqeDOjounYk6es/FOJeAcCUVDVrO1UyeaSe5vN+gt7Ys1CiFYypWWgbA7kTb9cZUHS8O0o1F3LX6iB8gAe2J24FTIi4G2kHcxM3mMMadPSO3c+/z9sFVhO027e3rgIaHCaUTFxHb+ncYm/wtAJG46e95/PEmWNoj0viXXHWdsBBWyiCANyPXGZjh1HYopv8A2d5x6zCNYjp7YkILGRMYAVeG0bgU1MjqAf1nEtLKLPwr/wAR/TE9OiZ2P99cezTadsAO1JQZ0KIMDlH9MSJl1LCVX5qP6YkqUjHb2vtiFaZ1T+WCJDSVSIC/T/qceFpqWMhfpiX7P6/9Y8LQIEzIxQPSpiRyrN/wjAlakpI5Yv0EfO2DFp6TIb8sRmmN5+XfALGyCkg6Vmd4E7j+zOBq/hUM7eUqr10QACTvBExN8OAgG+2F1TLUlzXnkiQsdV/MbiOm04Cq8S4WyhqboUYiVkAHc3UqIaJImT1wvHEq9IMK6iooKqjEBSTG1x01AkmI+eL2/h9KuqVHlvJNNpdS288xkfIi+FHiHw7SSm4y6mnUg3DEgd7NI37X9cAhfj9JisQW0gqWUxPWVAAicFeZN2YMQSPhVSVEEtBO3Sb9MRcb8IU8sqv9qZtZhgEWmWC2I1CTN94O2xjAORysKy69Tg/AnxxaPjUNNzvY/XFD5c/Tj90h9f7XGYVrnEAjzWEdCbj0tbGYmIVVuHnkqVKlPy5gFw8bSDpG8gadP9cKQTDMGXQTpIYFQCZAYCNh2G1sXg8ArsqUMtTrjQQX1LTRCCCIJ8w6gfVScIc74NzNGooqUJLhmK66ekwIGmJtBFj/APLq1X+J0SpmSxKrqMyDN5BC7RAveROPUGiSG0iRJU9TBAEXBIme2H3E/CNWmoYlGqBBy6XSFAgtrfSpIAA/TDyhVpZUI7rQUVVFIZeiVq+cpEeY1ZyYcOZG0Ri6ik1MrUpJTDqUWoFqU2JhdwNVl7yL9vbHuvUdqVNFGomQQoks2qQCOvuN/WMP87wxstk6zTLCswVheFDaRvtdSfniZav2WvQHnqxrKPPpirUoLSbaS9KIBP0M98TVw58KaqC0aOYVqVcIzJTMfu3bqDdSGE6bWxZnpkggRsd9vnbaDjn/ABbNpl8xl64o0UpgsrvRzH2guWvzMbyJ63O2L2eIagOYajAtEXv+n1xkJeMZY/Yqw2YqXJLKBqF5v8unUY5hk6vlpULq0PCmxBM3+IggWi3WRjoP7QCyUCNSlCLqyspJO0MrQSN4Ixz9UFSiqItXzATIEur7QQB8JG3XpgHWQvUpgtCVKAVkI5isNbUBEGx3n26WFYDaRpBgkj8Ww2IkmP64pNXPKpJpM1I6QNIG0QYlTBJM3OMp5+olXUrg6FJlSW+IAwC4MEbTFoOLRd+Gcfq00iqULF9AcKFvItHci+3WcO6+dfVUVrgSRItp7fXfHKsrxTMQAlWpLMQIeJJCgzPpA3wV/jlQ1Kju7ggCFNR0bVEahpETbrHxYDqiVS4LDaBCwQL/AK7WPrg6nmHAkz+ft/Y9ccwy3i2utEEvUYsdB1OxuIJJ1ExM7gC2GNXidc0w61KrX1DS5kqLxzsCbGNQBnDB0VKz6vxkT69cS1qbE8sjt+WOS5PiOZYnzalULexZge+wMkQN8MsnxFgijU/YSzdGI/ijsJn88LMNdHoGpA1SZ/L674JQt0nHM34g7qdLOCLhdbc3S0wbg9z1OMXNOEK6q6tAk6usHYzMzHbpiDplYNbc29MQ+W0xJxyat9q+8IatqawDVhIn8Uz+YtGBlfNqXhS5CkNrrF1JmA4Ba53gGdwemLg7NcfixIlVQs6uk9Tjl3CquZXLOCh1AApDMb3kksx9oG2JOIZvOKrLoLyvMAG0qywSS5K9NVh2wHQ3dSDf8t8ehU0m7CD7Y5zkuLyymqRThRKNUGqyrzXMkE9DfD58xrjTBtYyBPqMOCyVWU9p74iYRad/UYq2cfSCd5EHSSSAb2PQz1G2Kjx7OtSNMwORm0/eOxna5I267gy2A6uKJJi31GAM/VSlJd0VYhmJHKDa/wCl8ctokMLVHclSylKYcqqnSdQLgi0nvta+PXhjigymbpsTqy9QlGYqJZZuxWSbG9+gwHXvDlaiaRFGqKoX8Qab9rfpgDitu9+w9e+Dzx6hCaKocEcoQTI9ABPftgXPUHrA/hBjSNyfcdN9sBQ/EPEWr5hSgXyqDAKgZQzSDquTJa0QJj0wsz2bIqsaYaGGpzJDaR0LKIA2vJ+WLH438HtQy1Os1TlV/L8uBZajOzO5EDVLWAFu5xQaOYCuSQKiqCqgtpG/KSOo6x7XxYU5SnqAJcSRJ516/PGYCbhiEyatAHqADA9r41je1nIu3D8hTBYLxeoiNGo+ao1WnTqLm49uuAOKUuEhZTM1WrCD5hqOzEfiWQsXG3tgWnwnh9Qin5ubRiNQoLSFQi02IJn+52x74jl8oVIq0s+jsY811A2hQCoMbDbodsc20TZjhNNiG8yvA5WJZvWPwj0uMG5DNpQFQ0uF1mOmNZpspEkwbhokEREbYhHDuGnT/nqw0A6ZhCIJP4kB3+ePfFcpQHmMc5mHdCpKO7MRJHM3eRv2wQbn8i9ROH5N5FSo2utJJMDmab+/9jENNqQfiL1VDeV92krKD4pW23MB9MN+I51cvxejUey1KBUEidJBJn0sI+eK/wAYy4bhVWvqBapmWYMAQWBYj+R36YAOtkKdPKIAApzWXBNwQaiOpU8zDTKlrDbAnB/EmhjTqyEIUIQ2rRAsJJmL95WIjfE3G6TtSekxvQo0nCaSAtgrx9RPeO4xWKVF9JYWVgRJMTpglf0t1xA7Obr5yr5DuktZC72BAkcwMcwtedwLYEpgUnUVRIpmGUCCL3M7sCJI9+mI+DZIPmEp8rDVBkEgibxsdr9MM+PZCiDmqlMMvlVlp04YssEPvqk7JAv2GKIXoqK6tTDU0gE6nFJiLrympFjsYm2PbUKQqnQr1C1MllcvvckTTInaZmD+WAsvmXDcvKWp2lYiDJKbATpmffrgnJZl38ypVpip5SQzEwRIYAHp1OA9DK0glMtSCmpJPOw0xEES2xBBvftg+tlaQepNGlGgEMzuR6XLlpgbR0PyWPxEeXTBVQBq3RSwW1w9pgiACbRh1w3idHzZWkCyqGIcXMQLB7Tex98XBZ+D0soyr/laKErNtLSCCJDHmuB1798Mq3AssRq+zIZGm4YW7TItgDg2dFWmxalTsABCzMzvp37fI4amWSnCx6Xt0/i/XGVAPwPKhOWggJuSC/QwLlvlOCl4NQVBFASV+HU3UzcFoO+GVDhw0KGOoDviLiHGstQs9VAQs6d2j2BJwAn+BJr0rl0CKBpMmTt0npJGGJ4BSABWioMX7/me+BKvi6kp+B27XQD82kfTHip47piBoABNvvEJNgbX9cBvMcFQH9wrAxYib/M++D6aKg0oiqCJgAAT/YGA6fjCi5HI0m1mRogHoHn5AYNyPGMvWMFtDTBWqDTafTXAI9icBHToIIAprsDYbzjxm8iLwiXEnUJB6EXttbDHN8NYXW39MQV0lflgAVyVMKGqUaWsgSBTH8+nTBFPKUj/AONBbsBjKzkaeWZA67dNpxAmbAYrpFj67d8ETnIUbHy1nAOd4BlnI1UKbGeovHXY4YecAR2t9MaqMCZHYRb/ALwCPPZXLmoQ2WpECbui7D1N+kX7euI8l4by+YGpqFCnTpnmhEBIiTJERYz9MMK1BIaUO0n1J+vph3S4ZT8oUysqRcNeffve+AT+F1qVaSEUhSpAHy5b8Oo6Qo3I0xcm+LPlVCb3b+L+nbGlo6gB2/T6Y2tMRJO+KMzlNaqMHQMrWNgwI+eOK+LfCrZV/MSGy02kRpJ/AxWDHqPbHcFQAbg2+n5zhJx3htOrTZTGlwQdv7nEHKKfDWgRSpERYhhB9RIn64zEtTL5ymSgSoQh0ggxMWm2MxvZ+okrcVYF6DGlnaIEnz0cVB/rWog1iCYnURAvgCl4lqqqgV8wiwTBKV1A73uLdDhdXqKvl6WdSASHUQSbHSNjG9+5xH9mdJjUiqQzsy7apAGpDJ1CbW29JxMWnfC86xqLGZqVGOohaaUy2q8WYGxIFsH8acvw2rU5lllEMV1CHKFTpA7AkR27YrmTrKtai7ICiGAKI0s3UAgwet5uQd8WjN1MxVyoDeRWpGasR5NRUpnnsTBEwDMmep3wsIb57NU3r8MqsykOppld51oBv6Ej64T56rSpUFoPH+UzwV1N9dNmZp9benTC/O8XovlcmV8xKlGpTA1qdBC2LBhy2IHXvhjxqirVs5VUAlWpZimRDI5pzqWb7z0PTEG+I8HNTO8Q8sFqS01BBnchXAFttSn2xSKHDSfMblZKa6iVbSASLAFhcgnbrBvcHF54P4lJzebegTNWmlRUYdUF0JJ3IMahIvis8fzyqnl0gFSrzH7rQdOoEAz8RDL8Q7GNziAXwnUnPZdWMg1RubS1p7bxjOKFlFcSebMEHqOXVEmd+bt0wAK/lnVTMww5mCyCDIgXI2vGCc3QFSmczdQ9YqaYFhI1Eg7dSAItbBWZGslKvSeoAUAuJkRG1mJ67W9sHvnRVzDeV5QWpMgovQf6gD079cL6GXWUKU2qanICmwbflJEHVttbC5zDG2mDt29L4vEWTJoEqhnpLOooaYRWIbob2gyRvG2H+Ur01qNpo0wVQFiywQbW5ZBFzN42xW+DeJFB0VEWHaWqAHV13G2/bti1jLKajqaQJKgEm++xB6bTB9O+LodcKr+dZVSBawhRHzucNOL8ao5OlqqG/wCFVFyfrAHqbYX8b4tS4fltWkF2EU0uNRG8xeBufeMcv4jxB68Vqro1QyYJa6gkabGwmwUXi/vIHviTxzmKtTTK0ac20c0gdyNwfTthAMz5JQozPMmfhUnrY3I9WxLk+FrTl8y60oFqRXXUawtp/CCPxNiQeI6KGaWToze9XU9vYFV/LGvAdn8y7atLUEBAblrAlQQtyYvuBAE74noVKj1iVqqUWmOVHB/hBljtzde3zwmzHjDMNt5VMdqdKmo6f6ZP1xDV8SVGEPToNbSCaSSPWVAv64mi4cK4aGKmoqO0SYgQTuZHsR7dcN6GVKqoKkoRdKgVlIJNhJ7Y5/luPUyRrp1FIjSaVWFER+CoGBFtpGLV4f45Vamp5c0oBLIkLXSCb6JhxsbfyxBc+GVmprppSsfgYlqfsLynysO2HGWzaVSUjRUFyh9eqn8Q9Rt1jCHhebpV1JpPq6MDIZfRgYIjEfFeJU6BVqpqRI0BFLMWAkhINtr3iN8QN83kwACVYwB1vIwvZk1kwwPUSPX/ALxTKP7RaR4kteoa/keUUKwsqTN9KmGAPcz7xdtR8V5B6gjMMvNPNTKDsJIBHzJGAbHiSjoR2uDv1x4zXEAriJPcfWTJP5DEdGrQrMVo1Q56hYJF5FrH5xbEOf4eJ/FIMfCTHpvgGnC9L1QoDbaj26QCZ/LFjKqDbphJ4SyYVXqTJYx2IC9wbgz/ACw7Ymb2xR6yyXPb+uJGW4H8hjxlqgn+mJCLmMBp+U2/n+eB9OqmL+0C354Mp1W6qCcCU633UECxP64AZaUgWxmFtXxJSRiv8JI37WxmIOO5ziLjUocQRZlYTpMSpaBym5i1zviDNR8JanrG5UnS8gmeUR2WI3+eJabyjMAVdNJWCQ+oMRKG50gXI6GLjEDKwV0AVQWEzqJlegkx3xuFG5HMFVps1viIYEgEktLVNUyQIA0i4GLHw5AuVo1ACxr6ssReIeoSzU5FjMb2vGKwtNYQ6gA6nzArEGGYdGBA6Ad9+mLtR4TRWjlqdUEIlGpmCIuGZkCwJIJA6evri/EiJ8nPC85QZn05euwWYMBSDaYtLd+uAK3AETMUGRzRoZilyvSHUrOlg0gyOmGmSH+U4pTqTqV3LfDtAg8sbxv/AN41xZA2S4YjAgmpRUg8v4YP5Ywqs5KtVRFrUwKhqTl1qIdDKQRAZSNMspEelumFjZ2pTpoquQTqQo1MBluTpLMLg6psRE7bYd8Zy6ZannMpcHUlame4tKm243+uIvGJdaFJHdqiu3nUWLMZV0XUDqJMhoGIKi9MqSCCCDhwAwyaIaZ+8reYrW5lVSpEdgeptv2xrgOSzJ1tShU0nW9TToANplxEi8RzdsC8UzRYlS3maDpVxaVEgQO3rhBZ/BFNHz1FeWpKszADkTlPw2EMD8ux64rHHb5qvHWq8f8AI4aeE/Ewy1akzUtQUsCVMMdQAsWsIgdsK+NZeoKztUpvT1sXAYHZiSPf3GF9UCTjon7OeMeeRlnjWo+7PVlW5U+wEg9h6YqnGfDJy9GlV82nUFUnTonYAX5gDuYiOmNeDs2KWey7khQKgkkwADYzY9DgCvHGcevnqo5mFMimog9LQB6tP1wNWanl0QJD5i5djcU9oVehYRJN4mMC57NMM1UcEhhUYgg3Bk3kjA65RiAQLEMZkfh3G/bpvfCDedzCu2pU095YsSepJPUmTsMQHGAYzGkbJt/c4wvttYRa36Y84KyGQqV6i0qKM7tAVFBJJ/u5JtiURnKkuEp/eEwBpBMkxYCJmTHyxe8t+zLMJTR2rU6OYLAoNR1C1llbBpE2nDDg2RyfCBrzNUVM2RPl04qeXvtFg0bsSOoFrlH418aDO/ZxSDUwrFtTCG1SACCs2G9r4gc8O4s5r+RmT5Gfp2Svy/edlboZtvuNoOG3FaTZpNNen5dYq1NSHOkGAdYmDGrSCCJHr1rnisrxDIUc6p+9ogU64i5PfbuZ9m9MPfCuSrZzh9KuSHqUahCzCllVQFGqDcGRJ3G+KOUVcuaZhhBE7g3ElTEjoQR7jF0/wbIVKa6Gamw5YZSSWgSSGIJmzATGFvjbwy+WakWcu9RGqOCRCnUSVU9Reduu2DKHiwtoFRKbgICxQ3EdlaLgC4X5YQKuKcBqZZUYSrqTzqWlhuDvywP1HXBPBvGmZVgtWoatMGTqILf/AMseY3uF64s68ZWqo8ssFMgHTqW21jfUDeDOJuE+G1rZtXZQKVHn1adLPUnlUz0Xe0DbAXPgNILRBBnUSZIgwdvy6YOcTucDoYCxiYi0E4D0otIxtKtxOPIPKcRVarKAVTUdviC/mQcAxFb0B/v2wprcQCUWLCFWSfUCSf0xvOUqtRCrEU16lGbX7AgCPfFX8d+JaSZStSWoFrQBpIIYhjEr0IibjbAclznFalSo7ljLsW37mcZiL7C/bGsZyrpsuXU03Ow1RTZ1eCTuNYbSsb7XwKMoQuqozIxCsuo/Epm+89o7g4KzaqS2gSolpJGuL3I+HTJHqbYziB1y6U0RAgVmVDpJGxEkwSOo7nvjaXpl4V4XUzNXRNRSdmBYKgF2MC9pAHqwxds1pr00qDVGYzS0qZ1ERSRpaBFpKSZ9O2IvDHD2y2SVAv8AmMwnKd4DE332RDrJ7kDoMaqZoUEOZA5MsPs2TS/Ox+KoR1JJIn39MW3QH4gCsnE6zBZNUU1YG5OlQReNhJj1PpgTP5RkOQo6mbQwZtRlFiNjYzMgCenphhX4aftGTyjMHc1GzOZ3MsRPyAC6R8sT8XzU5jMOqqRRp9dXSRaOtmFj1xkVvM58Vamfr1kt5fkrHS4CsYvuo/5Y9rmKVTKUTmqbP9moF1voD6nCIjXkixMiDA6YT57iUZTTBX7RV8x2aSzAbwdoDTY3x74xxEVK7MrFEpUlp8pEkAQBGxvE/PAKuJcbrVkALBaWwpICqLG1tifUye+BM2ux0lTA1cum5kj/ANY7Yhvt+XTBqoyqzBFldJLbkA7WJjt0+mJID6WapU8mFJR6jsXKNJAAMAGNiRJgG84TVq+oKNgBESSPeCbY6F4J4LRzGXiqDDlmZVgaghGkHSNVpbYjf2xz/N04qsqi2ogD0m2FV4p0gSuowpNyLkDqYnDPwrk0qZyklR9K6p1AgXUFhc2EkDC5KHLqm4aIj0J9+kRGHngujrztJaiB1GpdLrqA5XtBBFjJjBCniVIrWqhxDamsINzJGxIj1BON5jMA0aSzJUvYRaSN7XPrO0Dpgjj+VSnmaoS6BjoIBA+QO2J8vwirm1QUaRYpTvp1XAJuS7ldzELH+3fFCYCOmDeH8Br1200abVCN9NwJ7tsPrjoPhfLZPLUzTL6MzUWKnnqabCbaF12Ak7gyfyElTgBp5bTlM07JTbUynSaTEGWnQJPbSSRgEWU/Zo6uRVzNCmYgiQxuINmi4nFiyf7PzlQ7UKtSsGXTURDoLLvp5TcEgGJ6YK4SQygNQpCsGLBvLQKwuJ0yYkWiZtiZPD+mpTfLOMsyTq0oCrg3AdQRqINp7euA51xSmKx8qnSSkyH4Gpim9hcltRLe1ye2JaHhXWF8uorMJ0GdVN3+LRzBWpvFtLL09cX3iVahmHXLZ+iEdv3dUEBXi3I26/7W9MVziH7OczlnY0NNem1mVjDwDMdL2sQZGA9+F8k+V5aw00aqlaqSDJmJtYQJ+R9MX3wbkFy2WNBW1Bajkf7WYlf/AFj88c48PV8xWreTXd0WnJdG+NlIgD4ZYgkXPQ46DklY0ErUrESNPQqCbGO4i/Q4UU79sFc/dIPhPO59Ryr+rbdx6YR+ApBr7lCiiLgG5gxsdiLg7nBv7Vs8KlWiFM6aZ1Dqp1bEdOmA/wBnNIM1f4p0LEdib2m//wB+cFmp8NW0LTEzAsDeD0iffB5WqoXQdx8IaxufXA6ZYkrOqN7Rv/TBjUIuTI/vb+mKLHRqaqSE76RPvGNg45zm/wBpuYy1VqD0qNXyzp1c6kx3AY39sFV/2pfc06qpQd3Yq2XHm60HQlo0md7TvgL6zDpOPFSr0k29P5xjn2Z/a0woqyU6PmlmDUitQ6QIhtRYAyZsLiMefBviLO5/Nw9UrSpqWdKYVVjYCIkyx6nYHAdCzNaF+Ij5Y5T+0JS9RL7Np+HvcXEk/wC2PXF/4yWAgGXO0dAO98cs8csDmRDEtpE+hxKFrcXrEyWUk7kqk/muMwKM7U/jf/kcZi6HnEOJnUdQVoUjUysDqJE3IuR0nvfoME8IqApWVlUsfLQmyyrEA2qRzKQBIX+Izhbm9MQAzOrBtROpQDMgpBtcX+oxLRrMlUil8LstypUMbyqlbhDJspvA7Y0XrpvF62gZyopjyqFOhRA2U1ILRFpMr9BjXFMsDnchk91ogVCZX4lFrA9TpJ9ziqCgaA0pq8okM6g8upQCORlIN4HyxBkvFtXza2aamHqGn5RgGmU2hrAzsLWwk/E1aOF51WzHEuIW0Ux5VM7nlHT3hfriPI+FGrZEqGVWzJFQ1IBjZlEDr6g2k4qw4wKXDfs9xXqVhUYTJZWClSCARcWiZnHU1AgFSFQRABBERtI64yrjPGMs+XcUKyMHSIbXugJMpqECSJ74Ay9ZtFQldXmW1ESepJBiQbTboDjoXjXwo9cNVpMWqAQVIBlbGFtYjvjn1Ovo0rBDCzLUJKmQwPLpEQD6m9sBqjxBkWAzRqU6ZbmGkqSCdgRaI7dsCvTA6iewmQe17fTEh0m8jlMCnzEkTMTEdfT2xf8AifhTL0KHn12ehVqLyoqghTp+CdMhiOtovG2KGPgeoRRDH/8AG5NxaalS/QD2noMcoZrnvMg3x1PwlVf/AA9jpZqmhtIJHMS9QxJ9d5wp8O/s/UNqzTq3XyUaQf8Acw99l9b4zeis8A8P5nNMWpU2cAwXhSJP+9gCevfbFh8E+HsxSzQrVQFVC0gtJLaWUGFJ6sbnscdJpaQgVVCoogKsAAdgMVfj+dFEABv3khQDct2HrNvngN1OB5JnLNTV3c6mZmYnvETYYYfbUprEhEWwGwA7ACBF+mI+B+DkUI+Z+8qET5d/LQ7gH+Jh3Nt4w94jSQqOQEzaALe2ApGby7586WpVmopYMEALMf4SwnTa5FsT0PBdWYpFsnRPxqKhqM4iCSvwg+s/LFwp1iBzH26YX53xFl6TxUrIJE/EJtHrgPVHIJSACg26liSx6knucSGtCM5AUAXkgAfnGFlTxN5kHL5epUU21uRST5F7tt+EHCbxHxPzKPl5ipTpoXllpEszD8Ky0G5G4XtgK14o8XjMVkAUNSpMYBkh5jcSLW98WvwZ40rqGWvSd8srWqXLUlvYhuZ1UCTEle5wlyyeWs5fL06RBtVqnnk9YMsAPYThFxnNELfMPXJm4hVBkg7yWBvG2KO05vh1GuoazAiUqIbgHqrD+7Y98AAXLIiksFEBi0yASLmbnHKfC2cznlFKFRlpFGJVVL88Gw1DlLETymPnjpXg0sOH0Afi0y31Jv69/XDBVvG/CaNZ3VdC5lKbMob8a9gZnUsEj6GxtWPAdQqa42MLM9IJ/TtiLxnx+o+bBI8upRYrCmdMHfUdyfaIj1w7y+bGYpHO0gPtCrozVIL8Yt96nr1IG8H0mBtTrRYOST0BMm0n+97YlfMvsGJFyd5jpt1wHkwdCaX1g7ERcd7xO+DiVETFlJiwP5YCsZzh9OrmVLqGNXOkM7EwUVVOn8zMemIanC8u54jWNDRTQHyNLnSrAsto3uAYNvqMGZeqv2yk5UELmWbTEgTRRgb+qz6RgFKkcGd/x1KxBMbqSpN+4j6HALM3wWknD6NY6hVq1CN7FL9O4gf8sdG/ZvwlaOWquP8AyVGhjuVTlX2vqPzxSuK0qgbIZen8SqGA0nckHWRv0Jj0xeuAeJKQprRrMtOqsgFjpSoBbUpJiT1UmcUb8Q8VWgjObwPzxyHiFcVqrVCQgYm8EiwFupv/ADxbvHvFbhVKsJMiTB3H4T0nrij+WWba5jcwBO0kmNupxBFGMxuMZiKtKVgGedJZiVAqKAhAKtpLB1I+ECw6+uBMnmpVVEBzVUp8R8szeASQViBczY+uPGWYGqS661mG0rqaCZ1SLFgLbz+uIslWYsCo5UMtBjlmdJvIUxtJGNpenHHeN6qhpora9hGn4hYk2k22GF2Vz7qWaRqli7EwzADaApKwYjbb5iXxRFOrpG5Goggcpe52EE39RjwmijRJSow8wQZHLUUHmEA+u1jb1wQvVixBL6XDBRIiLkyWtpg/3bHXfBXGFzGUFMKFalyQAQComHE3uO/UHHGzRcguFOgtAgHTO+ne1j1wxyeer5Y66dTTUQgablgLna6lLiZ6kWw6O4BCu+EnHPClCsGcpDweZbGY9MJfD37TUrN5eZApMRapJCE9iD8H1Inti6kGN5BEiOo9xuMZVy2l4ap0nTMrV8xKVRTUXRqazSdV/Q2icX3xplxWy+uaQiHU1ACLXH19d8Uzjnhuq+dRMs4H2gHUIgLpuS8Ez3HrbF74h5WVynlu/JTp6Qz3JgR7k+3fFFN4Z4vRkUPFNmtAaBbqJFpwK3imoQGSjUuOitveJJsRsYHTCLhlClDeaxFNTOiJaSbMSBtH/eLSviZMvSDai0mwmSQLHdhO3rgJ+G5DiGZ0M7+QkcwBlm2mALAdpNsWPI8Go5cByA7qP3jczX332knpivZTxJVZJWg5meao3kpHSNUlvZRgPOcVqaiauYFFINlXSTcgQzy3/FR/PEFuzPiBUXWzqi93YD8uuE+d8RZiugTK0XVyB9666FH/AD337dcV7hJD6mytHzSpXVWrOFI3Ni5LR6rHTvg3xLWrK7A1n0aQSKWnlkCNVRzrMidu2A8Zjh4Uf53OEFt0Sb22lgT8lUYnyVemo1ZPIgEMPvKoWmIIsQXJc9+UDCTL5qhTdGUaTpDBmUsz/wC0vuQwPToMIc3xV6zK8AOG3WfMMSdzsP0xcFr4pVZkrGvmfMamAy0aJNMESFBJI1MATtvfFb8J0Sc2rx+7l7QQNO3xT+KPfv1xnhvI1KtfzBB8sh2LmeshfViRH1xnBszFOsBZqh09YKwWKjYT7mfTAMc5xVarnSQGLFyrNY2iGPci0BrfLCTJVqRRw6CxDQGiRtA73M3OF7IQBtzXjc7kfLEmWohm+FyqrL6SJgbnaw98ND7g2bakfunUSvUkIptqknZrbkR8t+q+E6pGQolpJKkkkhup6i2OLZIBVaqF1aWGkFha8yyi8WAkEb47T4eponDaZDygQsXjQBMkgztpmL9sW3xHNP2iUVp5xmUrqdQSukWn8U9GMdAME+AqzilVZSNQddPMJmCIg9CIv6emFni/iVKpmqkQymmoV0IPMACCYseq+kzeIw18AoRQrGJ5l0h/gJvsDYtbf2xlViq5vywKihPJZvvBA+6JF4gWUm5HSZFjiZs8JtTBE3K7Xjuf0x4bOgL8KCSQYt07C02wBRzf2QOXRjSYlkqAtNNjcIyjcTIB7mDgKzx3iAJq+WSn35IKbctLTAi97jeIN8T53NpTymQUgMAwdlcEoRMkHT0vcTN8Js5lmWlT1TqPmuylYC3FPcm90+RHXDDxANa5OkJtQBtzbge38PyGKDkzqvmqtcywLGnRZZ5VFtVxsQbXnfC+vm9QKvRY055V09Npki3/AHjWa4o8q1VCsGFmVgAmQNN9MW2OwvGF1XjDNUd9QE9wSCO0XBF+o9sXiBs5kXpaWghXBKll+ouNx/QjA7sDsTECZ7genTtg/O55dICrTJKkEjVA5rEK0BWgdJsekxgQku0KAsqBEqNgJvYSSJ7n1OMtICPn9cZjWMxA4zLEaieYBpYAkRJ7GR03jE6UyaT6lSmU2FSxYAG0CNTDvHXBuao5lGCpltKzIZ1J2MHmc7EidhHSNznB/DVas2t9ZRmIBRlK3Ik87EkR6E/TG/heoP8AEKVSsahDVHIRQDyrrEKGBLREjZlO/pgPPZupWcl38wHoGOlNwBtAt2tf6WWj4Xr0Wc06DFVZTSHmKJi0k672J6fIbYDzfhvN1axU00PMGIDImqJMSD2kTHXBFRVyAR0i/wDX/vDnIl3PlsKstTCqSYhfiO/4Sdr7d8SJ4OzJRj5ZAkfiT6/FMeoGNZvh9Si6sKgpuFj4wLgRKlGNp7x7YQJBT99U/KPecWDw742r5VCgYvTFxSYSt9+aZXvaQe2APsbKy02qNLMZCEOCDEEAMJmesdMSZfw/WqHVTXSpFi7oBtJHSepiMA+4f+0CqueWu6ioNJTy6XKCCARBIJJBgwR0w18VcTq52kkZZqQY2arUXoYI0gah2m2K7mXpZfVrqPWqwFcAlVtELKkiAAO+22BOJ8ZzBIEGkpQcq3Gl7j6r9YxA+cotJFrVvLpq06KSrRBid/8AyNe2o364Wv4go0VVqOXgmeYg3NpOtpZusi0YF8O5WM3QYjUoqhWZlsCZgQx9J2t8sGeP6ZNZ208qaKYYEASVLEQBJt16R64lAVbxXVqk+ZVZVNytPc+gYyR6npe2A61dlJddM25gS5B/3Hr6Cxx44IaYcGojMNSzpYqQt5gx6j1ti6UfD+XzCGoSVVxpGkJqAWIn7sQ0qfUg73xfgpWQ4ifNU1Kj6WOl2+IhTAMTOw/QYsHiCjUqJlnGo66SqjyFBIMHUCLLERe3XDJf2e5YXau+gAkyBYDrbb1wxreCHahRpJW5V1iY0yrkmDY/XAc94hlACCPNCaRBdYv1A0kjTqmD26Y3kKCaTrepc86011covOrVG/cWjFyqeD82n3YCtTbdlqCYFgD5hva8dJ+WAKnh2rToa6tJQDcHylZmEFTdCYiQxNtsXwJ+GsaVWpUGqmnlsQr1PLZlNlAkc8GDpG8YDyWZ8hg9N0krM6Z0ncrDetp+mGrjLmqll0qImXptqB2loGPIUBGOhHUggF9NRhHUFWkfEO4kDabsCapIUkqoPKQQdJE3BABg/qMbyDgMoa6lwY1AdYvvaJwRnMu7mPMappTUAzfCOqhb7REA4k4X4fr5mCBKiRJYKYWSQLEz7jE4Bc9T0O5UaQG0AqbSBB+REn54Y1qjNkg7N8VeFUHlAC80IGgXI3A/PCSvVJJmTfrBPa5/sYcimfsNHlABzDQwJknTTEekenfCUXY8NpjyyFQGAGHlpeFFoAm95g/1wN/iNRCdMEAKAugMIHUA+kWEbYacR8lXZTS5hBLB2kmBJ33k79cQjhtFyF+8BJ3VgQDE3sO2AhbNVBBKISwJsCJkGx+vviPiHGRTo62ohqbt5T0pgkH5kz2OJczkVAgVmm+nl1XG0336YRcbrFlpLzMDmQqsLToVQ4UwBIZonuMAJ4v4LUp1VpghqaUyKTmQWUsW0bwailogXIwZxHghZKYh/MZQpcad+UaGhRAQAggTsd8E5bxA+Xzma82Xo1KoUuCG0uLq0GAbb9bb2wt4hxJqjOpR4GzUpF9yekjqB74QVziOaLsZYtFrmR7rYQMCETfp/f8ATB3EMvCU2MAvqOgW0qGge5J1e0Y3UqKaNOmt2LM7GAIMAaZA1EQJ3i9hhRCaY1IArBgObvNzIFoER16TgXB+sM1aoKahYMKLBdRgQDJt7/PALCOs/wB+uM1WoxmMnGYaLVm8vUio2l9MDnnTF4gDrJvIuf1J8O8PnMUvuQFQbxzGxYVN5IMG+wkDG85RaoyoSCWnSO0b6oa6wNrYn4KlKhW1io4paS7aCdI+JRqvFiYAk3PXG5xK9cHyKtrkAkudbBYEHbczY9u+Fuc4PSp1p8yNIBXzVlSbmGLEdeg+eLBT4rXrJ/lhBJ/eVFhYvBGoRPeAd5wjzKUaTFq9QZrMSICksiRdi3eP4YAv2BwAGUy5bzQlMVKn/wCsFlKkyfhYBQLRYzfbBtbho0FXNOgV0kwqnVvv1UidpvjxW8RZkqUJKnppVDP4jMWBAIJAA6+2BKvCGqMfvQ9RvijVBi7Q2nSY7qfriomz3E6VKyo71QoUVKo7AC0kwANh2wlOaOrXCGRdYEdtuh9o7jDHPVpFNvMJKNEEPpHSNU35QBygSMAUzpdo0kQY1BgCIMRNxba46YCCpQKEzEA/xK289jf3GN0HuOXUdhJt1+ke+POkWjmkCe49N/5YJWlyoHUqjEkVVUkm0RchSBGwg3N8ZUz4FSX7ZlbjUai6gSAAQYvpHz/Xrg3xOs0q1UwQ2bZAJuNCgAwPn6Yh8N0NOZygg6vMLHlAsLye9rzP6YM8TUwOHUDrkvWeoFm4V5I/Tr1OFIr3DqqadLLq0uraB/5FnmWQZmIiOmrF+yPDqiqTl8xoZr06ZRPLeB8InnER+hxTOFZPRTWpfUK6KQxUILyNUmYMNcj57zbfDXD2WvQzFTMq6xVOglppCTJ5oMdyY+eHweuHZs5hMx55NOpRpOKlFSuhgROuBcREESb9pjFv4FmFNCgXQrNJYE9hYXxQPDtbzs3xDMUxCeTVA7nzLLsesEnF+4ZUH2SgPLUlaaWk76RO+IB/E3EFpZd6gRiUBgSBvb+f5Y5/msxm3qaVfSSJGlCB35neNJ337bXxd/GdRHyda0ctoO5sRE9fbFQzqh5io6sqmOcM2kq5HQTqsDIkQ3zsCVuF1XT72vMy4WWYkTB3hZJiO82xrheS01aDzOtmGmxIUAXIB3gz8hiXM1VFFEYHVURb9IiQC17gEW9gYxvhwmvl5LOqM0gHbQFmIk9B6mMXIB+KV084SoYJS0wBe0jnkb9Z9vfEfh3ilSkKgQ8uhiwMRsQCJ2Mx74i8RU1WryAqrKDpYltPoC3MNut8AUqzJOliNQgwdwbwe49DifQZn6KPLUEcIBJDcxifiJUWWTF/TDLhFZKeVSo9IVAuYgk6oWyGbGJMRcdMIxUETsfhAvcdZ5rdNhGG1CqwyKBgzURmSWCtpmUS0we28dcB0k0Kdc62SdQDSpPobjv/AExDQSmjq4apIB5GWd9yYE+2N52oqjQpqMxAhnKst43IIMwJ9cJ0rklmDSogAgwQTBM37dxiCbiubpU0epr1FRGgrBZtgv1ueuEoyOnN5akbHL01q1AWkl7OwgxzXAgXt6YYMvn5/K02YeWuqqyljaJiS291H1PfC/KZ8aOIZpr620LEdSY6GN1v6euCqrmsxqDsVk1KhYN23JA/5DfE2U4hpCF5YIDpUmLnVDCFgwb3/wDhOey1KmpRmqBxQQqohlDMwdlY9BB1CBuQD6y8SplxkZFjTCBTMfvGn4RN9XS/5YIS5io7AFpi+mdtyTHzJxK0MyANso+IBQNzFpkT1Pe+JAmo0013kqNU6UOqbTaCd+l743XogVKupSCLQNBAY2uRy6Z2jp9cFBrXIQqPxEE/KfX17YjjEtemFgAksJ1fCVkE/CVJBEdcRHGRrGYzGYo6aeF1SJq1VoonUqskHcc5ZRbrMm1rY9ZHhqUWBoUZJ2q12sI3gACSP9IHvi3DgtJagLKKrfxVDq+i/Cu3QYGaioosxPwlgYLd7Tf2nFCkcPNUA1ahZgYMEhB0iGa4vuZ6xil1uC1KTnUgQJqRwrmWBBuNI6RcCZjtfF6zNUeWAwN9+1gIBJ6X+uK62fXzjTKkswgsDCxMnYkC20f0xYiuZOkqpVKM9MqmlyXgHVYpCpqIME/KPXEvBsoANYGyizLuTuQY5QBaf/mDa+TSKiw8LFjqMFpjStlsfb4jthjwXw+7UmgiZ2DQRCggTsY1bzYzje+IRcZy0UwY1qYg6p0G50ggAREbzthVmcrDKutdo+KdMbi02mYxa874XqrTf7ljYCQZAgAEwoMdZvftio1KaDSNR3IbeRHuAPUfniCTLVgJ0BtakkMHUbwosVk77T12F8T1KrIoZAKWkaNQYnWQRqaSbRO4EbYweV5JXQxdvxlQAun8KhZkkbk+1tzqusBZSUENGgoCNt5k6o7+2LJQ04SToqVQxFSkH5pVgzVF0zMWMtvOJPE9P/K5YGpTYUwFdUPOCV6z6CML+D1gTUTlp0qpVWEaiASYgm5IvbrifjOVCaUgkFuSozgSLHS8iIFiAdv0lhqThjCFqpTYzVGsVCdMLdOZVAMkHoTK4K4tnqRrkV8sw1kF1p1yAxF5YEC8e2FXDqz1UKFmcBdJRzKKpIgpeFIN/acapZFWqsKSuSo1b6QIB1SWvA9LnpiYLX/iFNA1JUroBSemtACloLsCNZZXlul7n16YsXAs5/k6WvSHVFGm69I2E3+W+Of8N4lWNWg3KylCq7mD8J3JYMfQ3m2LTS4kfLdKirqVtknUCO5NycTFG+LvL+w1RoBIhllpvO4G+xOKvXyn2YHQiGk7Krcx1SFuSs2DFogHZTh/mGRkJD1AQJ2EQD1O9vQYB8RvyKCsHXOkrJYxCesTJMX/AEwgqCzTXSNWlnBMKQ6MtrXiZJgbn0th0mUpqlCopJ1h1bUyGw0jUAFBAMTG4mCd5B4hRYsqkmGYll1KkNA1EBpMEd9yMFUGRHoIBqVadQArzgsTDEAwQO5/IY1Qi4pTd6qjSAXA0qo0zqsJnqT1xBVOpdTFmKgKQRYdFAOrsJiB1w447NN2J1DUoQBQmkpYwSL7+k2F8LMgQVcOxVWABIM7EXKyJF8TNEdSozUxCDSkAuqx1JGoxc+p7DthjWpr/h6lZ/eydQjmIYQp6jSoMnqThSqLqInlB68sgfWCfnh+lI0si3mM/O/7uBabTqOxkXG/cXwFpzWaWpTSoJLQpUEAgm08ytG8xiPMUdNPVCtIi63Hawn9MArSpimtLzmPwlFYCwiSAQbwevoBiPNZmQT5qutJJDAaTqUbb37yO+GCPL5jT9ur2OlRRTpvYiD7D89psHxHLmlkcvQ0jXXcObmb7e1mX6YgrFk4Wm/39csZ/wBAi3z3PpgvjVFXz6I90SmpNrEBNW1gJ6we+MqR8XFM1a2k6dLhUQXGkSDzekLEjY72uRxymPKyrA6Zp2SIiDd5H8Rk7dJwm09emDc1UDUKW8qWX0j4vmZbvbtgB6A1OoaYJ/CJNzeASJPuRiYMrJBsdR0kEACbkEH8N95tffA+q4IAsBtfbvM3640XtAsOonqOv5/rgj1mVAaAIix5g1xYkEWgnbf3OIcbx7FI6S0GBAJ7EzHtsfpiKjxmPWMxcHcq9WotRtJ1AzZo1T6EC4n54mCk5d1blLlj7AtMG98ZjMQKOI5pdBUHbYbA2tPW1sLOE8IqNSaqzUw9UlQDUgMQdNhFjFt8ZjMaiAuMZsMz0V5ai7rKw8AgqdUCfzPSYxYfD+XKUERSA2k79THuT3+uN4zFvESNVYHSSpFpjYjrP/3HMuPcM8rONTBCy0gzIGq/yAn6DGYzGVa4SlIs3mgsoBJKsdano0wRAaAbTfArUjoD2Kyf1627QYxmMx2/n1mmOQzMumoCnBEhtS0zpkqYEcwkxM7+pxNx9kCkgrr1EMAikXiDJO8A3041jMP6n0gDKomvUg0iVA1nVtv0HyGnDXiGYeki06jMy+WwhIDw8kangkqSbCBIxvGYwai4FUNNFJBQqz3M3BXaw7wd++HWdq6qUhZBadRX4pAJMyDpN/rjMZiVYkz7KlJm0h0+HTEyWuAAotsL4ipZ9yzs66tgFR0MR1hogbDe18ZjMAq4sqEaND0yLy6h4nYShJvHbAeV4ggq6yAxiovKDDSDBKm6zP4fX1xmMwC7iFdGOpQwYiGDQw9wQAduhE+uPTZY+WkQQY5vhIJizTEjsdrG9sZjMRUvC6LcygOSxG0kRcaiBZoOxBwZXolcvQQooctUUBgZJJAlpYAG4ix6YzGYvA8aooRUP7yxktDlgLyZgiwmJ364B4nnToINRV0U9IUDo3KZhe0gepxmMwqPTKj18pTYoi0aayB+I9TGkhiTBPUieuIftFIjMV6lSo2qKY0oVPXlUliRygWNoMYzGYzVV+hlibbTMKDzEqO283ttNwMe1ok5Ym0LU+dxfdvQWA6GdsaxmKobQZB9Ont+uCjSVfJZqdTyyLmNOu5nQYiOnW4ONYzBAyJylirEbAiwDb3te3S2J6+XZFAPLqExJk9gR36j0PrjMZiAmjxoqoHl5YwAJNJSbdzFzjMZjMN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1510" name="Picture 6" descr="http://www.itis-einstein.roma.it/cd/MAI%20PIU!/img_mostra/FOTO%20%20122.jpg"/>
          <p:cNvPicPr>
            <a:picLocks noChangeAspect="1" noChangeArrowheads="1"/>
          </p:cNvPicPr>
          <p:nvPr/>
        </p:nvPicPr>
        <p:blipFill>
          <a:blip r:embed="rId2" cstate="print"/>
          <a:srcRect/>
          <a:stretch>
            <a:fillRect/>
          </a:stretch>
        </p:blipFill>
        <p:spPr bwMode="auto">
          <a:xfrm>
            <a:off x="2411760" y="3620854"/>
            <a:ext cx="4536504" cy="3043884"/>
          </a:xfrm>
          <a:prstGeom prst="rect">
            <a:avLst/>
          </a:prstGeom>
          <a:noFill/>
        </p:spPr>
      </p:pic>
    </p:spTree>
    <p:extLst>
      <p:ext uri="{BB962C8B-B14F-4D97-AF65-F5344CB8AC3E}">
        <p14:creationId xmlns:p14="http://schemas.microsoft.com/office/powerpoint/2010/main" val="2663642317"/>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pPr marL="0" indent="0">
              <a:buNone/>
            </a:pPr>
            <a:r>
              <a:rPr lang="it-IT" sz="2800" dirty="0"/>
              <a:t> Le vittime dell’Olocausto sono state tutte quelle persone che vennero uccise a seguito delle misure di persecuzione razziale e politica, di pulizia etnica e di genocidio, messe in atto dal regime nazista del Terzo Reich e dai loro alleati, tra il 1933 e il 1945.</a:t>
            </a:r>
            <a:endParaRPr lang="it-IT" sz="2800" dirty="0">
              <a:solidFill>
                <a:schemeClr val="bg1"/>
              </a:solidFill>
            </a:endParaRPr>
          </a:p>
          <a:p>
            <a:pPr marL="0" indent="0">
              <a:buNone/>
            </a:pPr>
            <a:endParaRPr lang="it-IT" sz="2800" dirty="0"/>
          </a:p>
          <a:p>
            <a:pPr marL="0" indent="0">
              <a:buNone/>
            </a:pPr>
            <a:r>
              <a:rPr lang="it-IT" sz="2800" dirty="0"/>
              <a:t>Nel momento di maggiore intensità delle deportazioni, il numero di Ebrei uccisi raggiunse le </a:t>
            </a:r>
            <a:r>
              <a:rPr lang="it-IT" sz="2800" dirty="0">
                <a:solidFill>
                  <a:schemeClr val="bg1"/>
                </a:solidFill>
              </a:rPr>
              <a:t>6.000 unità al giorno. </a:t>
            </a:r>
          </a:p>
          <a:p>
            <a:pPr marL="0" indent="0">
              <a:buNone/>
            </a:pPr>
            <a:r>
              <a:rPr lang="it-IT" sz="2800" dirty="0"/>
              <a:t>Si stima che le vittime siano state tra i cinque e i sei milioni di persone uccise dopo essere state deportate nei campi di concentramento dove vennero sottoposte a lavoro coatto e quindi sterminate.</a:t>
            </a:r>
            <a:endParaRPr lang="it-IT" sz="2800" dirty="0">
              <a:solidFill>
                <a:schemeClr val="bg1"/>
              </a:solidFill>
            </a:endParaRPr>
          </a:p>
        </p:txBody>
      </p:sp>
      <p:sp>
        <p:nvSpPr>
          <p:cNvPr id="3" name="Titolo 2"/>
          <p:cNvSpPr>
            <a:spLocks noGrp="1"/>
          </p:cNvSpPr>
          <p:nvPr>
            <p:ph type="title"/>
          </p:nvPr>
        </p:nvSpPr>
        <p:spPr>
          <a:xfrm>
            <a:off x="395536" y="152400"/>
            <a:ext cx="8291264" cy="828328"/>
          </a:xfrm>
        </p:spPr>
        <p:txBody>
          <a:bodyPr/>
          <a:lstStyle/>
          <a:p>
            <a:pPr algn="ctr"/>
            <a:r>
              <a:rPr lang="it-IT" sz="4400" dirty="0">
                <a:solidFill>
                  <a:srgbClr val="FF0000"/>
                </a:solidFill>
              </a:rPr>
              <a:t>Le </a:t>
            </a:r>
            <a:r>
              <a:rPr lang="it-IT" sz="4400" b="1" dirty="0">
                <a:solidFill>
                  <a:srgbClr val="FF0000"/>
                </a:solidFill>
              </a:rPr>
              <a:t>vittime dell'Olocausto</a:t>
            </a:r>
            <a:endParaRPr lang="it-IT" dirty="0">
              <a:solidFill>
                <a:srgbClr val="FF0000"/>
              </a:solidFill>
            </a:endParaRPr>
          </a:p>
        </p:txBody>
      </p:sp>
    </p:spTree>
    <p:extLst>
      <p:ext uri="{BB962C8B-B14F-4D97-AF65-F5344CB8AC3E}">
        <p14:creationId xmlns:p14="http://schemas.microsoft.com/office/powerpoint/2010/main" val="3461165988"/>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lgn="ctr">
              <a:buNone/>
            </a:pPr>
            <a:r>
              <a:rPr lang="it-IT" dirty="0"/>
              <a:t>Lo sterminio degli ebrei iniziò con l’attacco fisico delle SS contro gli ebrei. Successivamente Hitler  capì che questo sistema era troppo lento per sconfiggere la razza ebraica così creò delle vere e proprio “fabbriche di morte”. Hitler ricorse al gas come mezzo di eliminazione radicale . Veri e campi di sterminio furono allestiti nel 1942 dove attraverso camere a gas e forni crematori che servivano esclusivamente all’uccisione in serie.</a:t>
            </a:r>
          </a:p>
        </p:txBody>
      </p:sp>
      <p:sp>
        <p:nvSpPr>
          <p:cNvPr id="3" name="Titolo 2"/>
          <p:cNvSpPr>
            <a:spLocks noGrp="1"/>
          </p:cNvSpPr>
          <p:nvPr>
            <p:ph type="title"/>
          </p:nvPr>
        </p:nvSpPr>
        <p:spPr/>
        <p:txBody>
          <a:bodyPr/>
          <a:lstStyle/>
          <a:p>
            <a:pPr algn="ctr"/>
            <a:r>
              <a:rPr lang="it-IT" dirty="0"/>
              <a:t> </a:t>
            </a:r>
            <a:r>
              <a:rPr lang="it-IT" dirty="0">
                <a:solidFill>
                  <a:srgbClr val="FF0000"/>
                </a:solidFill>
              </a:rPr>
              <a:t>La soluzione finale</a:t>
            </a:r>
          </a:p>
        </p:txBody>
      </p:sp>
      <p:pic>
        <p:nvPicPr>
          <p:cNvPr id="23554" name="Picture 2" descr="http://www.lagazzettadilucca.it/assets/Uploads/articoli/campi-di-sterminio-nazisti-11.jpg"/>
          <p:cNvPicPr>
            <a:picLocks noChangeAspect="1" noChangeArrowheads="1"/>
          </p:cNvPicPr>
          <p:nvPr/>
        </p:nvPicPr>
        <p:blipFill>
          <a:blip r:embed="rId2" cstate="print"/>
          <a:srcRect/>
          <a:stretch>
            <a:fillRect/>
          </a:stretch>
        </p:blipFill>
        <p:spPr bwMode="auto">
          <a:xfrm>
            <a:off x="611560" y="1484784"/>
            <a:ext cx="7992888" cy="4437495"/>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0" fill="hold"/>
                                        <p:tgtEl>
                                          <p:spTgt spid="23554"/>
                                        </p:tgtEl>
                                        <p:attrNameLst>
                                          <p:attrName>ppt_w</p:attrName>
                                        </p:attrNameLst>
                                      </p:cBhvr>
                                      <p:tavLst>
                                        <p:tav tm="0">
                                          <p:val>
                                            <p:fltVal val="0"/>
                                          </p:val>
                                        </p:tav>
                                        <p:tav tm="100000">
                                          <p:val>
                                            <p:strVal val="#ppt_w"/>
                                          </p:val>
                                        </p:tav>
                                      </p:tavLst>
                                    </p:anim>
                                    <p:anim calcmode="lin" valueType="num">
                                      <p:cBhvr>
                                        <p:cTn id="8" dur="5000" fill="hold"/>
                                        <p:tgtEl>
                                          <p:spTgt spid="23554"/>
                                        </p:tgtEl>
                                        <p:attrNameLst>
                                          <p:attrName>ppt_h</p:attrName>
                                        </p:attrNameLst>
                                      </p:cBhvr>
                                      <p:tavLst>
                                        <p:tav tm="0">
                                          <p:val>
                                            <p:fltVal val="0"/>
                                          </p:val>
                                        </p:tav>
                                        <p:tav tm="100000">
                                          <p:val>
                                            <p:strVal val="#ppt_h"/>
                                          </p:val>
                                        </p:tav>
                                      </p:tavLst>
                                    </p:anim>
                                    <p:animEffect transition="in" filter="fade">
                                      <p:cBhvr>
                                        <p:cTn id="9" dur="5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buNone/>
            </a:pPr>
            <a:r>
              <a:rPr lang="it-IT" dirty="0"/>
              <a:t>Lo sterminio degli ebrei (chiamato in ebraico Shoah, che significa “catastrofe”), perpetrato durante la Seconda guerra mondiale, rappresenta l’apice raggiunto  dalla violenza  nazista</a:t>
            </a:r>
          </a:p>
        </p:txBody>
      </p:sp>
      <p:sp>
        <p:nvSpPr>
          <p:cNvPr id="2" name="Titolo 1"/>
          <p:cNvSpPr>
            <a:spLocks noGrp="1"/>
          </p:cNvSpPr>
          <p:nvPr>
            <p:ph type="title"/>
          </p:nvPr>
        </p:nvSpPr>
        <p:spPr/>
        <p:txBody>
          <a:bodyPr/>
          <a:lstStyle/>
          <a:p>
            <a:pPr algn="ctr"/>
            <a:r>
              <a:rPr lang="it-IT" dirty="0"/>
              <a:t>  </a:t>
            </a:r>
            <a:r>
              <a:rPr lang="it-IT" dirty="0">
                <a:solidFill>
                  <a:srgbClr val="FF0000"/>
                </a:solidFill>
              </a:rPr>
              <a:t>L’inizio di una tragica storia</a:t>
            </a:r>
          </a:p>
        </p:txBody>
      </p:sp>
      <p:pic>
        <p:nvPicPr>
          <p:cNvPr id="26626" name="Picture 2" descr="http://ildiscorso.s3.amazonaws.com/wp-content/uploads/shoah2.jpg"/>
          <p:cNvPicPr>
            <a:picLocks noChangeAspect="1" noChangeArrowheads="1"/>
          </p:cNvPicPr>
          <p:nvPr/>
        </p:nvPicPr>
        <p:blipFill>
          <a:blip r:embed="rId2" cstate="print"/>
          <a:srcRect/>
          <a:stretch>
            <a:fillRect/>
          </a:stretch>
        </p:blipFill>
        <p:spPr bwMode="auto">
          <a:xfrm>
            <a:off x="1187624" y="3284984"/>
            <a:ext cx="6907163" cy="2988197"/>
          </a:xfrm>
          <a:prstGeom prst="rect">
            <a:avLst/>
          </a:prstGeom>
          <a:noFill/>
        </p:spPr>
      </p:pic>
    </p:spTree>
  </p:cSld>
  <p:clrMapOvr>
    <a:masterClrMapping/>
  </p:clrMapOvr>
  <p:transition>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55776" y="1524000"/>
            <a:ext cx="6131024" cy="4572000"/>
          </a:xfrm>
        </p:spPr>
        <p:txBody>
          <a:bodyPr/>
          <a:lstStyle/>
          <a:p>
            <a:pPr algn="r">
              <a:buNone/>
            </a:pPr>
            <a:r>
              <a:rPr lang="it-IT" b="1" dirty="0"/>
              <a:t>Adolf Hitler</a:t>
            </a:r>
            <a:r>
              <a:rPr lang="it-IT" dirty="0"/>
              <a:t> (</a:t>
            </a:r>
            <a:r>
              <a:rPr lang="it-IT" dirty="0" err="1"/>
              <a:t>Braunau</a:t>
            </a:r>
            <a:r>
              <a:rPr lang="it-IT" dirty="0"/>
              <a:t> </a:t>
            </a:r>
            <a:r>
              <a:rPr lang="it-IT" dirty="0" err="1"/>
              <a:t>am</a:t>
            </a:r>
            <a:r>
              <a:rPr lang="it-IT" dirty="0"/>
              <a:t> </a:t>
            </a:r>
            <a:r>
              <a:rPr lang="it-IT" dirty="0" err="1"/>
              <a:t>Inn</a:t>
            </a:r>
            <a:r>
              <a:rPr lang="it-IT" dirty="0"/>
              <a:t>, 20 aprile 1889 – Berlino,30 aprile 1945) è stato un politico austriaco naturalizzato tedesco. Cancelliere del Reich dal 1933 e dittatore, col titolo di </a:t>
            </a:r>
            <a:r>
              <a:rPr lang="it-IT" i="1" dirty="0"/>
              <a:t>Führer</a:t>
            </a:r>
            <a:r>
              <a:rPr lang="it-IT" dirty="0"/>
              <a:t>, della Germania dal 1934 al 1945. Fu il capo del </a:t>
            </a:r>
            <a:r>
              <a:rPr lang="it-IT" u="sng" dirty="0"/>
              <a:t>Partito Nazionalsocialista dei Lavoratori Tedeschi</a:t>
            </a:r>
            <a:r>
              <a:rPr lang="it-IT" dirty="0"/>
              <a:t>, nonché il principale ideatore del nazionalsocialismo.</a:t>
            </a:r>
          </a:p>
        </p:txBody>
      </p:sp>
      <p:sp>
        <p:nvSpPr>
          <p:cNvPr id="2" name="Titolo 1"/>
          <p:cNvSpPr>
            <a:spLocks noGrp="1"/>
          </p:cNvSpPr>
          <p:nvPr>
            <p:ph type="title"/>
          </p:nvPr>
        </p:nvSpPr>
        <p:spPr/>
        <p:txBody>
          <a:bodyPr>
            <a:normAutofit fontScale="90000"/>
          </a:bodyPr>
          <a:lstStyle/>
          <a:p>
            <a:r>
              <a:rPr lang="it-IT" dirty="0"/>
              <a:t>            </a:t>
            </a:r>
            <a:br>
              <a:rPr lang="it-IT" dirty="0"/>
            </a:br>
            <a:br>
              <a:rPr lang="it-IT" dirty="0"/>
            </a:br>
            <a:br>
              <a:rPr lang="it-IT" dirty="0"/>
            </a:br>
            <a:br>
              <a:rPr lang="it-IT" dirty="0"/>
            </a:br>
            <a:br>
              <a:rPr lang="it-IT" dirty="0"/>
            </a:br>
            <a:br>
              <a:rPr lang="it-IT" dirty="0"/>
            </a:br>
            <a:br>
              <a:rPr lang="it-IT" dirty="0"/>
            </a:br>
            <a:r>
              <a:rPr lang="it-IT" dirty="0"/>
              <a:t>                   </a:t>
            </a:r>
            <a:r>
              <a:rPr lang="it-IT" dirty="0">
                <a:solidFill>
                  <a:srgbClr val="FF0000"/>
                </a:solidFill>
              </a:rPr>
              <a:t>Chi era Adolf Hitler?</a:t>
            </a:r>
          </a:p>
        </p:txBody>
      </p:sp>
      <p:pic>
        <p:nvPicPr>
          <p:cNvPr id="25602" name="Picture 2" descr="Bundesarchiv Bild 183-S33882, Adolf Hitler retouched.jpg"/>
          <p:cNvPicPr>
            <a:picLocks noChangeAspect="1" noChangeArrowheads="1"/>
          </p:cNvPicPr>
          <p:nvPr/>
        </p:nvPicPr>
        <p:blipFill>
          <a:blip r:embed="rId2" cstate="print"/>
          <a:srcRect/>
          <a:stretch>
            <a:fillRect/>
          </a:stretch>
        </p:blipFill>
        <p:spPr bwMode="auto">
          <a:xfrm>
            <a:off x="-1764704" y="0"/>
            <a:ext cx="4320480" cy="6858000"/>
          </a:xfrm>
          <a:prstGeom prst="rect">
            <a:avLst/>
          </a:prstGeom>
          <a:noFill/>
        </p:spPr>
      </p:pic>
      <p:pic>
        <p:nvPicPr>
          <p:cNvPr id="25604" name="Picture 4" descr="Firma di Adolf Hitler"/>
          <p:cNvPicPr>
            <a:picLocks noChangeAspect="1" noChangeArrowheads="1"/>
          </p:cNvPicPr>
          <p:nvPr/>
        </p:nvPicPr>
        <p:blipFill>
          <a:blip r:embed="rId3" cstate="print"/>
          <a:srcRect/>
          <a:stretch>
            <a:fillRect/>
          </a:stretch>
        </p:blipFill>
        <p:spPr bwMode="auto">
          <a:xfrm rot="20472693">
            <a:off x="2460405" y="5775444"/>
            <a:ext cx="2448272" cy="707133"/>
          </a:xfrm>
          <a:prstGeom prst="rect">
            <a:avLst/>
          </a:prstGeom>
          <a:noFill/>
        </p:spPr>
      </p:pic>
    </p:spTree>
  </p:cSld>
  <p:clrMapOvr>
    <a:masterClrMapping/>
  </p:clrMapOvr>
  <p:transition>
    <p:strip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987824" y="1268760"/>
            <a:ext cx="5770984" cy="4353272"/>
          </a:xfrm>
        </p:spPr>
        <p:txBody>
          <a:bodyPr>
            <a:normAutofit fontScale="92500"/>
          </a:bodyPr>
          <a:lstStyle/>
          <a:p>
            <a:pPr algn="ctr">
              <a:buNone/>
            </a:pPr>
            <a:r>
              <a:rPr lang="it-IT" dirty="0"/>
              <a:t>L’ideologia nazista si basava sulla superiorità genetica –fisica e intellettuale – della razza  ariana, di cui i tedeschi sarebbero stati i più puri rappresentanti. Secondo Hitler, una delle minacce più gravi alla purezza della sua razza sarebbero stati gli ebrei. Secondo questa concezione, gli ebrei erano un popolo inferiore, che quindi doveva essere eliminato. </a:t>
            </a:r>
          </a:p>
          <a:p>
            <a:pPr algn="ctr">
              <a:buNone/>
            </a:pPr>
            <a:r>
              <a:rPr lang="it-IT" dirty="0"/>
              <a:t>   Hitler  mise in atto la “soluzione finale”. </a:t>
            </a:r>
          </a:p>
        </p:txBody>
      </p:sp>
      <p:sp>
        <p:nvSpPr>
          <p:cNvPr id="3" name="Titolo 2"/>
          <p:cNvSpPr>
            <a:spLocks noGrp="1"/>
          </p:cNvSpPr>
          <p:nvPr>
            <p:ph type="title"/>
          </p:nvPr>
        </p:nvSpPr>
        <p:spPr/>
        <p:txBody>
          <a:bodyPr/>
          <a:lstStyle/>
          <a:p>
            <a:r>
              <a:rPr lang="it-IT" dirty="0">
                <a:solidFill>
                  <a:srgbClr val="FF0000"/>
                </a:solidFill>
              </a:rPr>
              <a:t>             L’ideologia di Hitler</a:t>
            </a:r>
          </a:p>
        </p:txBody>
      </p:sp>
      <p:pic>
        <p:nvPicPr>
          <p:cNvPr id="103426" name="Picture 2" descr="http://www.tuttitemi.altervista.org/Storia/StoriaM/Immagini/campoconcentramento.jpg"/>
          <p:cNvPicPr>
            <a:picLocks noChangeAspect="1" noChangeArrowheads="1"/>
          </p:cNvPicPr>
          <p:nvPr/>
        </p:nvPicPr>
        <p:blipFill>
          <a:blip r:embed="rId2" cstate="print"/>
          <a:srcRect/>
          <a:stretch>
            <a:fillRect/>
          </a:stretch>
        </p:blipFill>
        <p:spPr bwMode="auto">
          <a:xfrm>
            <a:off x="323528" y="1412776"/>
            <a:ext cx="2808312" cy="2204864"/>
          </a:xfrm>
          <a:prstGeom prst="rect">
            <a:avLst/>
          </a:prstGeom>
          <a:noFill/>
        </p:spPr>
      </p:pic>
      <p:pic>
        <p:nvPicPr>
          <p:cNvPr id="103428" name="Picture 4" descr="http://lafollia.weebly.com/uploads/1/0/4/1/10410751/2630102_orig.jpg"/>
          <p:cNvPicPr>
            <a:picLocks noChangeAspect="1" noChangeArrowheads="1"/>
          </p:cNvPicPr>
          <p:nvPr/>
        </p:nvPicPr>
        <p:blipFill>
          <a:blip r:embed="rId3" cstate="print"/>
          <a:srcRect/>
          <a:stretch>
            <a:fillRect/>
          </a:stretch>
        </p:blipFill>
        <p:spPr bwMode="auto">
          <a:xfrm>
            <a:off x="323528" y="3717032"/>
            <a:ext cx="2808312" cy="2477270"/>
          </a:xfrm>
          <a:prstGeom prst="rect">
            <a:avLst/>
          </a:prstGeom>
          <a:noFill/>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lgn="ctr">
              <a:buNone/>
            </a:pPr>
            <a:r>
              <a:rPr lang="it-IT" dirty="0"/>
              <a:t>Il razzismo nei confronti degli ebrei nascondeva in realtà motivazioni di natura economica. Hitler, sfruttando i sentimenti antisemiti diffusi tra la popolazione, indicò i cittadini di cultura e religione ebraica come i responsabili delle presunte crisi economiche che avvenivano di continuazione in Germania: infatti, molte banche tedesche erano controllate da ebrei per cui essi venivano considerati come gli oscuri manovratori dell’economia e della finanza. </a:t>
            </a:r>
          </a:p>
        </p:txBody>
      </p:sp>
      <p:sp>
        <p:nvSpPr>
          <p:cNvPr id="3" name="Titolo 2"/>
          <p:cNvSpPr>
            <a:spLocks noGrp="1"/>
          </p:cNvSpPr>
          <p:nvPr>
            <p:ph type="title"/>
          </p:nvPr>
        </p:nvSpPr>
        <p:spPr/>
        <p:txBody>
          <a:bodyPr>
            <a:normAutofit fontScale="90000"/>
          </a:bodyPr>
          <a:lstStyle/>
          <a:p>
            <a:r>
              <a:rPr lang="it-IT" dirty="0"/>
              <a:t>   </a:t>
            </a:r>
            <a:r>
              <a:rPr lang="it-IT" sz="4000" dirty="0">
                <a:solidFill>
                  <a:srgbClr val="FF0000"/>
                </a:solidFill>
              </a:rPr>
              <a:t>La vera causa dello sterminio degli ebrei</a:t>
            </a:r>
            <a:endParaRPr lang="it-IT" dirty="0">
              <a:solidFill>
                <a:srgbClr val="FF0000"/>
              </a:solidFill>
            </a:endParaRPr>
          </a:p>
        </p:txBody>
      </p:sp>
    </p:spTree>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lgn="ctr">
              <a:buNone/>
            </a:pPr>
            <a:r>
              <a:rPr lang="it-IT" dirty="0"/>
              <a:t>La propaganda antiebraica, fin dagli inizi, si concretizzò in forme di persecuzioni sempre più violente ai danni dei cittadini ebrei i quali furono privati dei loro diritti.</a:t>
            </a:r>
          </a:p>
        </p:txBody>
      </p:sp>
      <p:sp>
        <p:nvSpPr>
          <p:cNvPr id="3" name="Titolo 2"/>
          <p:cNvSpPr>
            <a:spLocks noGrp="1"/>
          </p:cNvSpPr>
          <p:nvPr>
            <p:ph type="title"/>
          </p:nvPr>
        </p:nvSpPr>
        <p:spPr/>
        <p:txBody>
          <a:bodyPr>
            <a:normAutofit fontScale="90000"/>
          </a:bodyPr>
          <a:lstStyle/>
          <a:p>
            <a:r>
              <a:rPr lang="it-IT" dirty="0">
                <a:solidFill>
                  <a:srgbClr val="FF0000"/>
                </a:solidFill>
              </a:rPr>
              <a:t>   L’inizio della persecuzione degli ebrei</a:t>
            </a:r>
          </a:p>
        </p:txBody>
      </p:sp>
      <p:pic>
        <p:nvPicPr>
          <p:cNvPr id="107530" name="Picture 10" descr="http://www.voceevangelica.ch/upload/news/judenstern2002.jpg"/>
          <p:cNvPicPr>
            <a:picLocks noChangeAspect="1" noChangeArrowheads="1"/>
          </p:cNvPicPr>
          <p:nvPr/>
        </p:nvPicPr>
        <p:blipFill>
          <a:blip r:embed="rId2" cstate="print"/>
          <a:srcRect/>
          <a:stretch>
            <a:fillRect/>
          </a:stretch>
        </p:blipFill>
        <p:spPr bwMode="auto">
          <a:xfrm>
            <a:off x="1907704" y="2780928"/>
            <a:ext cx="6768752" cy="3672408"/>
          </a:xfrm>
          <a:prstGeom prst="rect">
            <a:avLst/>
          </a:prstGeom>
          <a:noFill/>
        </p:spPr>
      </p:pic>
    </p:spTree>
  </p:cSld>
  <p:clrMapOvr>
    <a:masterClrMapping/>
  </p:clrMapOvr>
  <p:transition>
    <p:wheel spokes="2"/>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lgn="ctr">
              <a:buNone/>
            </a:pPr>
            <a:r>
              <a:rPr lang="it-IT" dirty="0"/>
              <a:t>Nel settembre del 1935, emanarono delle leggi dette </a:t>
            </a:r>
          </a:p>
          <a:p>
            <a:pPr algn="ctr">
              <a:buNone/>
            </a:pPr>
            <a:r>
              <a:rPr lang="it-IT" dirty="0"/>
              <a:t>“</a:t>
            </a:r>
            <a:r>
              <a:rPr lang="it-IT" b="1" dirty="0"/>
              <a:t>leggi di Norimberga</a:t>
            </a:r>
            <a:r>
              <a:rPr lang="it-IT" dirty="0"/>
              <a:t>”, con cui gli ebrei furono esclusi dal diritto di voto e dagli impieghi pubblici, dall’esercizio di professioni liberali, dal commercio, dalle banche, dall’editoria. Furono inoltre proibiti i matrimoni “misti”, tra ebrei e tedeschi e si dichiararono “nulli” quelli già celebrati.  </a:t>
            </a:r>
          </a:p>
        </p:txBody>
      </p:sp>
      <p:sp>
        <p:nvSpPr>
          <p:cNvPr id="3" name="Titolo 2"/>
          <p:cNvSpPr>
            <a:spLocks noGrp="1"/>
          </p:cNvSpPr>
          <p:nvPr>
            <p:ph type="title"/>
          </p:nvPr>
        </p:nvSpPr>
        <p:spPr/>
        <p:txBody>
          <a:bodyPr/>
          <a:lstStyle/>
          <a:p>
            <a:r>
              <a:rPr lang="it-IT" dirty="0">
                <a:solidFill>
                  <a:srgbClr val="FF0000"/>
                </a:solidFill>
              </a:rPr>
              <a:t>                  Le leggi naziste</a:t>
            </a:r>
          </a:p>
        </p:txBody>
      </p:sp>
      <p:pic>
        <p:nvPicPr>
          <p:cNvPr id="106498" name="Picture 2" descr="http://www.icsanmartinoinpensilis.it/LearningObjects/La%20Shoah/leggirazzialidisegni.jpg"/>
          <p:cNvPicPr>
            <a:picLocks noChangeAspect="1" noChangeArrowheads="1"/>
          </p:cNvPicPr>
          <p:nvPr/>
        </p:nvPicPr>
        <p:blipFill>
          <a:blip r:embed="rId2" cstate="print"/>
          <a:srcRect/>
          <a:stretch>
            <a:fillRect/>
          </a:stretch>
        </p:blipFill>
        <p:spPr bwMode="auto">
          <a:xfrm>
            <a:off x="2267744" y="4581128"/>
            <a:ext cx="4402460" cy="2276872"/>
          </a:xfrm>
          <a:prstGeom prst="rect">
            <a:avLst/>
          </a:prstGeom>
          <a:noFill/>
        </p:spPr>
      </p:pic>
    </p:spTree>
  </p:cSld>
  <p:clrMapOvr>
    <a:masterClrMapping/>
  </p:clrMapOvr>
  <p:transition>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843808" y="1524000"/>
            <a:ext cx="5842992" cy="4572000"/>
          </a:xfrm>
        </p:spPr>
        <p:txBody>
          <a:bodyPr>
            <a:normAutofit fontScale="92500" lnSpcReduction="20000"/>
          </a:bodyPr>
          <a:lstStyle/>
          <a:p>
            <a:pPr algn="ctr">
              <a:buNone/>
            </a:pPr>
            <a:r>
              <a:rPr lang="it-IT" dirty="0"/>
              <a:t>Dal 1938 la persecuzione divenne ancora più brutale. Si diffuse la pratica della “</a:t>
            </a:r>
            <a:r>
              <a:rPr lang="it-IT" dirty="0" err="1"/>
              <a:t>arianizzazione</a:t>
            </a:r>
            <a:r>
              <a:rPr lang="it-IT" dirty="0"/>
              <a:t>”, cioè il sequestro dei patrimoni appartenenti agli ebrei. Nella notte tra il 9 ed il 10 novembre 1938, la “notte dei cristalli”, si svolse in Germania la più dura e violenta manifestazione di antisemitismo: migliaia di case e di negozi ebraici furono distrutti e saccheggiati; le violenze antisemite provocarono più di novanta morti ed altrettanti feriti; ventimila ebrei furono arrestati e avviati nei campi di concentramento.</a:t>
            </a:r>
          </a:p>
        </p:txBody>
      </p:sp>
      <p:sp>
        <p:nvSpPr>
          <p:cNvPr id="3" name="Titolo 2"/>
          <p:cNvSpPr>
            <a:spLocks noGrp="1"/>
          </p:cNvSpPr>
          <p:nvPr>
            <p:ph type="title"/>
          </p:nvPr>
        </p:nvSpPr>
        <p:spPr/>
        <p:txBody>
          <a:bodyPr/>
          <a:lstStyle/>
          <a:p>
            <a:r>
              <a:rPr lang="it-IT" dirty="0">
                <a:solidFill>
                  <a:srgbClr val="FF0000"/>
                </a:solidFill>
              </a:rPr>
              <a:t>                            La notte dei cristalli</a:t>
            </a:r>
          </a:p>
        </p:txBody>
      </p:sp>
      <p:pic>
        <p:nvPicPr>
          <p:cNvPr id="105474" name="Picture 2" descr="http://upload.wikimedia.org/wikipedia/commons/0/06/The_day_after_Kristallnacht.jpg"/>
          <p:cNvPicPr>
            <a:picLocks noChangeAspect="1" noChangeArrowheads="1"/>
          </p:cNvPicPr>
          <p:nvPr/>
        </p:nvPicPr>
        <p:blipFill>
          <a:blip r:embed="rId2" cstate="print"/>
          <a:srcRect/>
          <a:stretch>
            <a:fillRect/>
          </a:stretch>
        </p:blipFill>
        <p:spPr bwMode="auto">
          <a:xfrm>
            <a:off x="251520" y="260648"/>
            <a:ext cx="2880320" cy="2715105"/>
          </a:xfrm>
          <a:prstGeom prst="rect">
            <a:avLst/>
          </a:prstGeom>
          <a:noFill/>
        </p:spPr>
      </p:pic>
      <p:pic>
        <p:nvPicPr>
          <p:cNvPr id="105476" name="Picture 4" descr="http://www.annefrankguide.net/it-IT/content/kristallnacht-it.jpg"/>
          <p:cNvPicPr>
            <a:picLocks noChangeAspect="1" noChangeArrowheads="1"/>
          </p:cNvPicPr>
          <p:nvPr/>
        </p:nvPicPr>
        <p:blipFill>
          <a:blip r:embed="rId3" cstate="print"/>
          <a:srcRect/>
          <a:stretch>
            <a:fillRect/>
          </a:stretch>
        </p:blipFill>
        <p:spPr bwMode="auto">
          <a:xfrm>
            <a:off x="251520" y="3645024"/>
            <a:ext cx="2988982" cy="2708920"/>
          </a:xfrm>
          <a:prstGeom prst="rect">
            <a:avLst/>
          </a:prstGeom>
          <a:noFill/>
        </p:spPr>
      </p:pic>
    </p:spTree>
  </p:cSld>
  <p:clrMapOvr>
    <a:masterClrMapping/>
  </p:clrMapOvr>
  <p:transition>
    <p:whee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icsanmartinoinpensilis.it/LearningObjects/La%20Shoah/contrassegni-lager.jpg"/>
          <p:cNvPicPr>
            <a:picLocks noChangeAspect="1" noChangeArrowheads="1"/>
          </p:cNvPicPr>
          <p:nvPr/>
        </p:nvPicPr>
        <p:blipFill>
          <a:blip r:embed="rId2" cstate="print"/>
          <a:srcRect/>
          <a:stretch>
            <a:fillRect/>
          </a:stretch>
        </p:blipFill>
        <p:spPr bwMode="auto">
          <a:xfrm>
            <a:off x="251520" y="908720"/>
            <a:ext cx="8640960" cy="5616624"/>
          </a:xfrm>
          <a:prstGeom prst="rect">
            <a:avLst/>
          </a:prstGeom>
          <a:noFill/>
        </p:spPr>
      </p:pic>
      <p:sp>
        <p:nvSpPr>
          <p:cNvPr id="9" name="CasellaDiTesto 8"/>
          <p:cNvSpPr txBox="1"/>
          <p:nvPr/>
        </p:nvSpPr>
        <p:spPr>
          <a:xfrm>
            <a:off x="467544" y="260648"/>
            <a:ext cx="8064896" cy="646331"/>
          </a:xfrm>
          <a:prstGeom prst="rect">
            <a:avLst/>
          </a:prstGeom>
          <a:noFill/>
        </p:spPr>
        <p:txBody>
          <a:bodyPr wrap="square" rtlCol="0">
            <a:spAutoFit/>
          </a:bodyPr>
          <a:lstStyle/>
          <a:p>
            <a:pPr algn="ctr"/>
            <a:r>
              <a:rPr lang="it-IT" dirty="0">
                <a:solidFill>
                  <a:schemeClr val="bg1"/>
                </a:solidFill>
              </a:rPr>
              <a:t>Chi veniva internato nel campo </a:t>
            </a:r>
            <a:r>
              <a:rPr lang="it-IT">
                <a:solidFill>
                  <a:schemeClr val="bg1"/>
                </a:solidFill>
              </a:rPr>
              <a:t>era  suddiviso </a:t>
            </a:r>
            <a:r>
              <a:rPr lang="it-IT" dirty="0">
                <a:solidFill>
                  <a:schemeClr val="bg1"/>
                </a:solidFill>
              </a:rPr>
              <a:t>in categorie , individuate da un contrassegno visibile che indicava un preciso gradino:</a:t>
            </a:r>
            <a:endParaRPr lang="it-IT" dirty="0">
              <a:solidFill>
                <a:srgbClr val="FF0000"/>
              </a:solidFill>
            </a:endParaRPr>
          </a:p>
        </p:txBody>
      </p:sp>
    </p:spTree>
    <p:extLst>
      <p:ext uri="{BB962C8B-B14F-4D97-AF65-F5344CB8AC3E}">
        <p14:creationId xmlns:p14="http://schemas.microsoft.com/office/powerpoint/2010/main" val="3924429005"/>
      </p:ext>
    </p:extLst>
  </p:cSld>
  <p:clrMapOvr>
    <a:masterClrMapping/>
  </p:clrMapOvr>
  <p:transition spd="med">
    <p:plus/>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1005</Words>
  <Application>Microsoft Office PowerPoint</Application>
  <PresentationFormat>Presentazione su schermo (4:3)</PresentationFormat>
  <Paragraphs>36</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Carta</vt:lpstr>
      <vt:lpstr>Presentazione standard di PowerPoint</vt:lpstr>
      <vt:lpstr>  L’inizio di una tragica storia</vt:lpstr>
      <vt:lpstr>                                      Chi era Adolf Hitler?</vt:lpstr>
      <vt:lpstr>             L’ideologia di Hitler</vt:lpstr>
      <vt:lpstr>   La vera causa dello sterminio degli ebrei</vt:lpstr>
      <vt:lpstr>   L’inizio della persecuzione degli ebrei</vt:lpstr>
      <vt:lpstr>                  Le leggi naziste</vt:lpstr>
      <vt:lpstr>                            La notte dei cristalli</vt:lpstr>
      <vt:lpstr>Presentazione standard di PowerPoint</vt:lpstr>
      <vt:lpstr>         Campi di concentramento</vt:lpstr>
      <vt:lpstr>Vita nei lager Le persone deportate nei campi di concentramento erano sottoposte a condizioni proibitive: la sottile casacca carceraria non proteggeva gli internati dal freddo. I cambi di biancheria si succedevano ad intervalli pluri-settimanali (persino mensili) e gli internati non avevano la possibilità di lavarla. Ciò era causa di diffusione di epidemie e di diverse malattie, in particolare del tifo, della febbre tifoidea e della scabbia.</vt:lpstr>
      <vt:lpstr>Campi di sterminio</vt:lpstr>
      <vt:lpstr>Presentazione standard di PowerPoint</vt:lpstr>
      <vt:lpstr>Camere a gas</vt:lpstr>
      <vt:lpstr>Forni crematori</vt:lpstr>
      <vt:lpstr>Le vittime dell'Olocausto</vt:lpstr>
      <vt:lpstr> La soluzione finale</vt:lpstr>
    </vt:vector>
  </TitlesOfParts>
  <Company>S.M.S. G.A.CESAREO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PON</dc:creator>
  <cp:lastModifiedBy>Utente sconosciuto</cp:lastModifiedBy>
  <cp:revision>32</cp:revision>
  <dcterms:created xsi:type="dcterms:W3CDTF">2015-03-19T13:42:30Z</dcterms:created>
  <dcterms:modified xsi:type="dcterms:W3CDTF">2022-02-15T10:56:43Z</dcterms:modified>
</cp:coreProperties>
</file>